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PT Sans Narrow"/>
      <p:regular r:id="rId27"/>
      <p:bold r:id="rId28"/>
    </p:embeddedFont>
    <p:embeddedFont>
      <p:font typeface="Tahoma"/>
      <p:regular r:id="rId29"/>
      <p:bold r:id="rId30"/>
    </p:embeddedFont>
    <p:embeddedFont>
      <p:font typeface="Open Sa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PTSansNarrow-bold.fntdata"/><Relationship Id="rId27" Type="http://schemas.openxmlformats.org/officeDocument/2006/relationships/font" Target="fonts/PTSansNarrow-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penSans-regular.fntdata"/><Relationship Id="rId30" Type="http://schemas.openxmlformats.org/officeDocument/2006/relationships/font" Target="fonts/Tahoma-bold.fntdata"/><Relationship Id="rId11" Type="http://schemas.openxmlformats.org/officeDocument/2006/relationships/slide" Target="slides/slide6.xml"/><Relationship Id="rId33" Type="http://schemas.openxmlformats.org/officeDocument/2006/relationships/font" Target="fonts/OpenSans-italic.fntdata"/><Relationship Id="rId10" Type="http://schemas.openxmlformats.org/officeDocument/2006/relationships/slide" Target="slides/slide5.xml"/><Relationship Id="rId32"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הצגת הנושא שבחרנו, למה בחרנו ומי המשתתפים בקבוצה</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83b52353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83b52353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t>Hello, i am idan and i going to present the second </a:t>
            </a:r>
            <a:r>
              <a:rPr lang="en" sz="1200"/>
              <a:t>article</a:t>
            </a:r>
            <a:r>
              <a:rPr lang="en" sz="1200"/>
              <a:t>: “A 3D printer using </a:t>
            </a:r>
            <a:r>
              <a:rPr lang="en" sz="1200"/>
              <a:t>column</a:t>
            </a:r>
            <a:r>
              <a:rPr lang="en" sz="1200"/>
              <a:t> coordinate system and slice algorithm”. </a:t>
            </a:r>
            <a:endParaRPr sz="1200"/>
          </a:p>
          <a:p>
            <a:pPr indent="0" lvl="0" marL="0" rtl="0" algn="l">
              <a:spcBef>
                <a:spcPts val="0"/>
              </a:spcBef>
              <a:spcAft>
                <a:spcPts val="0"/>
              </a:spcAft>
              <a:buNone/>
            </a:pPr>
            <a:r>
              <a:rPr lang="en" sz="1200"/>
              <a:t>This </a:t>
            </a:r>
            <a:r>
              <a:rPr lang="en" sz="1200"/>
              <a:t>article</a:t>
            </a:r>
            <a:r>
              <a:rPr lang="en" sz="1200"/>
              <a:t> was written in “</a:t>
            </a:r>
            <a:r>
              <a:rPr lang="en"/>
              <a:t>Wuhan University of Science and Technology”.</a:t>
            </a:r>
            <a:br>
              <a:rPr lang="en"/>
            </a:br>
            <a:endParaRPr sz="1200"/>
          </a:p>
          <a:p>
            <a:pPr indent="0" lvl="0" marL="0" rtl="0" algn="l">
              <a:spcBef>
                <a:spcPts val="0"/>
              </a:spcBef>
              <a:spcAft>
                <a:spcPts val="0"/>
              </a:spcAft>
              <a:buNone/>
            </a:pPr>
            <a:r>
              <a:rPr lang="en" sz="1200"/>
              <a:t>This article explored how to print end seals with a 3D printer, in optimal way.</a:t>
            </a:r>
            <a:endParaRPr sz="1200"/>
          </a:p>
          <a:p>
            <a:pPr indent="0" lvl="0" marL="0" rtl="0" algn="l">
              <a:spcBef>
                <a:spcPts val="0"/>
              </a:spcBef>
              <a:spcAft>
                <a:spcPts val="0"/>
              </a:spcAft>
              <a:buNone/>
            </a:pPr>
            <a:r>
              <a:rPr lang="en" sz="1200"/>
              <a:t>They explorer few types of printers, different printing methods, and slicing algorithms.</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74782050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4782050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a:t>
            </a:r>
            <a:r>
              <a:rPr lang="en"/>
              <a:t>article</a:t>
            </a:r>
            <a:r>
              <a:rPr lang="en"/>
              <a:t> focus on Mass production of round end seals using a 3D printer.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Purpose of the research in this </a:t>
            </a:r>
            <a:r>
              <a:rPr lang="en"/>
              <a:t>article is: </a:t>
            </a:r>
            <a:r>
              <a:rPr b="1" lang="en"/>
              <a:t>find unique 3D printer and slice algorithm for printing end seals</a:t>
            </a:r>
            <a:endParaRPr b="1"/>
          </a:p>
          <a:p>
            <a:pPr indent="0" lvl="0" marL="0" rtl="0" algn="l">
              <a:spcBef>
                <a:spcPts val="0"/>
              </a:spcBef>
              <a:spcAft>
                <a:spcPts val="0"/>
              </a:spcAft>
              <a:buNone/>
            </a:pPr>
            <a:r>
              <a:rPr lang="en"/>
              <a:t>And the research question is: </a:t>
            </a:r>
            <a:r>
              <a:rPr b="1" lang="en"/>
              <a:t>What is the optimal 3D printer structure and slice algorithm for creating a mass amount of end seals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You can see an example of End Seal here in this slide.</a:t>
            </a:r>
            <a:endParaRPr b="1"/>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747820500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747820500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Ok, let’s talk about the research method:</a:t>
            </a:r>
            <a:endParaRPr b="1"/>
          </a:p>
          <a:p>
            <a:pPr indent="-298450" lvl="0" marL="457200" rtl="0" algn="l">
              <a:spcBef>
                <a:spcPts val="0"/>
              </a:spcBef>
              <a:spcAft>
                <a:spcPts val="0"/>
              </a:spcAft>
              <a:buSzPts val="1100"/>
              <a:buChar char="●"/>
            </a:pPr>
            <a:r>
              <a:rPr lang="en"/>
              <a:t>They </a:t>
            </a:r>
            <a:r>
              <a:rPr b="1" lang="en"/>
              <a:t>R</a:t>
            </a:r>
            <a:r>
              <a:rPr b="1" lang="en"/>
              <a:t>eview traditional types of 3D printers in the market, </a:t>
            </a:r>
            <a:r>
              <a:rPr lang="en"/>
              <a:t>in order to deal with rounded shapes.</a:t>
            </a:r>
            <a:endParaRPr/>
          </a:p>
          <a:p>
            <a:pPr indent="-298450" lvl="0" marL="457200" rtl="0" algn="l">
              <a:spcBef>
                <a:spcPts val="0"/>
              </a:spcBef>
              <a:spcAft>
                <a:spcPts val="0"/>
              </a:spcAft>
              <a:buSzPts val="1100"/>
              <a:buChar char="●"/>
            </a:pPr>
            <a:r>
              <a:rPr lang="en"/>
              <a:t>While the research They </a:t>
            </a:r>
            <a:r>
              <a:rPr b="1" lang="en"/>
              <a:t>Create a 3D printer prototype that can print faster and more accurately rounded models</a:t>
            </a:r>
            <a:endParaRPr b="1"/>
          </a:p>
          <a:p>
            <a:pPr indent="-298450" lvl="0" marL="457200" rtl="0" algn="l">
              <a:spcBef>
                <a:spcPts val="0"/>
              </a:spcBef>
              <a:spcAft>
                <a:spcPts val="0"/>
              </a:spcAft>
              <a:buSzPts val="1100"/>
              <a:buChar char="●"/>
            </a:pPr>
            <a:r>
              <a:rPr lang="en"/>
              <a:t>And </a:t>
            </a:r>
            <a:r>
              <a:rPr b="1" lang="en"/>
              <a:t>Compare 2 slice algorithms for accurate printing model, </a:t>
            </a:r>
            <a:r>
              <a:rPr lang="en"/>
              <a:t>CATIA and CAD algorithms.</a:t>
            </a:r>
            <a:endParaRPr/>
          </a:p>
          <a:p>
            <a:pPr indent="-298450" lvl="0" marL="457200" rtl="0" algn="l">
              <a:spcBef>
                <a:spcPts val="0"/>
              </a:spcBef>
              <a:spcAft>
                <a:spcPts val="0"/>
              </a:spcAft>
              <a:buSzPts val="1100"/>
              <a:buChar char="●"/>
            </a:pPr>
            <a:r>
              <a:rPr lang="en"/>
              <a:t>Moreover, for investaget there printing performance, They </a:t>
            </a:r>
            <a:r>
              <a:rPr b="1" lang="en"/>
              <a:t>printing several 3D rings seals objects with TPU material according to the chemical and physical requirements of a sealing ring. </a:t>
            </a:r>
            <a:endParaRPr b="1"/>
          </a:p>
          <a:p>
            <a:pPr indent="0" lvl="0" marL="0" rtl="0" algn="l">
              <a:spcBef>
                <a:spcPts val="0"/>
              </a:spcBef>
              <a:spcAft>
                <a:spcPts val="0"/>
              </a:spcAft>
              <a:buNone/>
            </a:pPr>
            <a:r>
              <a:t/>
            </a:r>
            <a:endParaRPr b="1"/>
          </a:p>
          <a:p>
            <a:pPr indent="0" lvl="0" marL="0" rtl="0" algn="l">
              <a:spcBef>
                <a:spcPts val="0"/>
              </a:spcBef>
              <a:spcAft>
                <a:spcPts val="0"/>
              </a:spcAft>
              <a:buNone/>
            </a:pPr>
            <a:r>
              <a:rPr lang="en"/>
              <a:t>TPU material is flexible and contains the basic materials for sealing 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Down below you can see an example to TPU material.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Unlike existing 3D printers, the article added the R axis to the printer to deal with rounded shapes.</a:t>
            </a:r>
            <a:endParaRPr/>
          </a:p>
          <a:p>
            <a:pPr indent="-298450" lvl="0" marL="457200" rtl="0" algn="l">
              <a:spcBef>
                <a:spcPts val="0"/>
              </a:spcBef>
              <a:spcAft>
                <a:spcPts val="0"/>
              </a:spcAft>
              <a:buSzPts val="1100"/>
              <a:buAutoNum type="arabicPeriod"/>
            </a:pPr>
            <a:r>
              <a:rPr lang="en"/>
              <a:t>They compare 2 </a:t>
            </a:r>
            <a:r>
              <a:rPr lang="en"/>
              <a:t>different</a:t>
            </a:r>
            <a:r>
              <a:rPr lang="en"/>
              <a:t> </a:t>
            </a:r>
            <a:r>
              <a:rPr lang="en"/>
              <a:t>algorithm in order to find the most accurate algorithm that could print ring seals fast .They Chose CATIA.</a:t>
            </a:r>
            <a:endParaRPr/>
          </a:p>
          <a:p>
            <a:pPr indent="-298450" lvl="0" marL="457200" rtl="0" algn="l">
              <a:spcBef>
                <a:spcPts val="0"/>
              </a:spcBef>
              <a:spcAft>
                <a:spcPts val="0"/>
              </a:spcAft>
              <a:buSzPts val="1100"/>
              <a:buAutoNum type="arabicPeriod"/>
            </a:pPr>
            <a:r>
              <a:rPr lang="en"/>
              <a:t> TPU material is flexible and contains the basic materials for sealing ring.</a:t>
            </a:r>
            <a:endParaRPr/>
          </a:p>
          <a:p>
            <a:pPr indent="-298450" lvl="0" marL="457200" rtl="0" algn="l">
              <a:spcBef>
                <a:spcPts val="0"/>
              </a:spcBef>
              <a:spcAft>
                <a:spcPts val="0"/>
              </a:spcAft>
              <a:buSzPts val="1100"/>
              <a:buAutoNum type="arabicPeriod"/>
            </a:pPr>
            <a:r>
              <a:rPr lang="en"/>
              <a:t>They print several 3d objects to investigate their printing performance.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747820500a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47820500a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the result of the research is that:</a:t>
            </a:r>
            <a:endParaRPr/>
          </a:p>
          <a:p>
            <a:pPr indent="-298450" lvl="0" marL="457200" rtl="0" algn="l">
              <a:spcBef>
                <a:spcPts val="0"/>
              </a:spcBef>
              <a:spcAft>
                <a:spcPts val="0"/>
              </a:spcAft>
              <a:buSzPts val="1100"/>
              <a:buChar char="●"/>
            </a:pPr>
            <a:r>
              <a:rPr b="1" lang="en"/>
              <a:t>Adding an R-axis to a traditional FDM printer improve accuracy of curved shapes - </a:t>
            </a:r>
            <a:r>
              <a:rPr lang="en"/>
              <a:t>help to solve the complexity while printing the corv area</a:t>
            </a:r>
            <a:endParaRPr/>
          </a:p>
          <a:p>
            <a:pPr indent="-298450" lvl="0" marL="457200" rtl="0" algn="l">
              <a:spcBef>
                <a:spcPts val="0"/>
              </a:spcBef>
              <a:spcAft>
                <a:spcPts val="0"/>
              </a:spcAft>
              <a:buSzPts val="1100"/>
              <a:buChar char="●"/>
            </a:pPr>
            <a:r>
              <a:rPr b="1" lang="en"/>
              <a:t>CATIA algorithm software is easier to use and produces a stronger solid model - </a:t>
            </a:r>
            <a:r>
              <a:rPr lang="en"/>
              <a:t>CATIA software simplifies the modeling process</a:t>
            </a:r>
            <a:endParaRPr/>
          </a:p>
          <a:p>
            <a:pPr indent="-298450" lvl="0" marL="457200" rtl="0" algn="l">
              <a:spcBef>
                <a:spcPts val="0"/>
              </a:spcBef>
              <a:spcAft>
                <a:spcPts val="0"/>
              </a:spcAft>
              <a:buSzPts val="1100"/>
              <a:buChar char="●"/>
            </a:pPr>
            <a:r>
              <a:rPr b="1" lang="en"/>
              <a:t>The printed sealing ring is suitable for sale</a:t>
            </a:r>
            <a:endParaRPr b="1"/>
          </a:p>
          <a:p>
            <a:pPr indent="-298450" lvl="0" marL="457200" rtl="0" algn="l">
              <a:spcBef>
                <a:spcPts val="0"/>
              </a:spcBef>
              <a:spcAft>
                <a:spcPts val="0"/>
              </a:spcAft>
              <a:buSzPts val="1100"/>
              <a:buChar char="●"/>
            </a:pPr>
            <a:r>
              <a:rPr b="1" lang="en"/>
              <a:t>Several printed objects with different design size and model size</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AutoNum type="arabicPeriod"/>
            </a:pPr>
            <a:r>
              <a:rPr lang="en"/>
              <a:t>R-axis help to solve the </a:t>
            </a:r>
            <a:r>
              <a:rPr lang="en"/>
              <a:t>complexity while printing the corv area</a:t>
            </a:r>
            <a:endParaRPr/>
          </a:p>
          <a:p>
            <a:pPr indent="-298450" lvl="0" marL="457200" rtl="0" algn="l">
              <a:spcBef>
                <a:spcPts val="0"/>
              </a:spcBef>
              <a:spcAft>
                <a:spcPts val="0"/>
              </a:spcAft>
              <a:buSzPts val="1100"/>
              <a:buAutoNum type="arabicPeriod"/>
            </a:pPr>
            <a:r>
              <a:rPr lang="en"/>
              <a:t>CATIA algorithm software Simplifies the modeling process, because all the </a:t>
            </a:r>
            <a:r>
              <a:rPr lang="en"/>
              <a:t>process</a:t>
            </a:r>
            <a:r>
              <a:rPr lang="en"/>
              <a:t> of modeling Takes place in one software.</a:t>
            </a:r>
            <a:br>
              <a:rPr lang="en"/>
            </a:br>
            <a:r>
              <a:rPr lang="en"/>
              <a:t>Moreover, the </a:t>
            </a:r>
            <a:r>
              <a:rPr lang="en"/>
              <a:t>slicing</a:t>
            </a:r>
            <a:r>
              <a:rPr lang="en"/>
              <a:t> method of CATIA </a:t>
            </a:r>
            <a:r>
              <a:rPr lang="en"/>
              <a:t>makes the object stronger.</a:t>
            </a:r>
            <a:endParaRPr/>
          </a:p>
          <a:p>
            <a:pPr indent="-298450" lvl="0" marL="457200" rtl="0" algn="l">
              <a:spcBef>
                <a:spcPts val="0"/>
              </a:spcBef>
              <a:spcAft>
                <a:spcPts val="0"/>
              </a:spcAft>
              <a:buSzPts val="1100"/>
              <a:buAutoNum type="arabicPeriod"/>
            </a:pPr>
            <a:r>
              <a:rPr lang="en"/>
              <a:t>The printed sealing ring suitable the requirements of sealing ring in the industry.</a:t>
            </a:r>
            <a:endParaRPr/>
          </a:p>
          <a:p>
            <a:pPr indent="-298450" lvl="0" marL="457200" rtl="0" algn="l">
              <a:spcBef>
                <a:spcPts val="0"/>
              </a:spcBef>
              <a:spcAft>
                <a:spcPts val="0"/>
              </a:spcAft>
              <a:buSzPts val="1100"/>
              <a:buAutoNum type="arabicPeriod"/>
            </a:pPr>
            <a:r>
              <a:rPr lang="en"/>
              <a:t>While researching the printed objects, they discovered differences in object sizes due to printer calibration and differences in temperature.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83f89c541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83f89c541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Ok, now the conclusions of the research: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3f89c541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3f89c541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745f416e01_5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45f416e01_5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3f89c5418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3f89c5418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45f416e01_5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45f416e01_5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83f89c541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83f89c541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3b774c5f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3b774c5f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לדבר בהרחבה על כל נושא, קודם להציג מהי המדפסת ואיך היא עובדת</a:t>
            </a:r>
            <a:endParaRPr/>
          </a:p>
          <a:p>
            <a:pPr indent="0" lvl="0" marL="0" rtl="1" algn="r">
              <a:spcBef>
                <a:spcPts val="0"/>
              </a:spcBef>
              <a:spcAft>
                <a:spcPts val="0"/>
              </a:spcAft>
              <a:buNone/>
            </a:pPr>
            <a:r>
              <a:rPr lang="en"/>
              <a:t>שיטוח חומרים וכו… </a:t>
            </a:r>
            <a:endParaRPr/>
          </a:p>
          <a:p>
            <a:pPr indent="0" lvl="0" marL="0" rtl="1" algn="r">
              <a:spcBef>
                <a:spcPts val="0"/>
              </a:spcBef>
              <a:spcAft>
                <a:spcPts val="0"/>
              </a:spcAft>
              <a:buNone/>
            </a:pPr>
            <a:r>
              <a:rPr lang="en"/>
              <a:t>מה היתרונות של המדפסת ומה השימושים שלה היום - במשך 3 דקות</a:t>
            </a:r>
            <a:endParaRPr/>
          </a:p>
          <a:p>
            <a:pPr indent="0" lvl="0" marL="0" rtl="1" algn="r">
              <a:spcBef>
                <a:spcPts val="0"/>
              </a:spcBef>
              <a:spcAft>
                <a:spcPts val="0"/>
              </a:spcAft>
              <a:buNone/>
            </a:pPr>
            <a:r>
              <a:t/>
            </a:r>
            <a:endParaRPr/>
          </a:p>
          <a:p>
            <a:pPr indent="-292100" lvl="0" marL="457200" rtl="0" algn="l">
              <a:lnSpc>
                <a:spcPct val="115000"/>
              </a:lnSpc>
              <a:spcBef>
                <a:spcPts val="0"/>
              </a:spcBef>
              <a:spcAft>
                <a:spcPts val="0"/>
              </a:spcAft>
              <a:buClr>
                <a:srgbClr val="222222"/>
              </a:buClr>
              <a:buSzPts val="1000"/>
              <a:buFont typeface="Tahoma"/>
              <a:buChar char="●"/>
            </a:pPr>
            <a:r>
              <a:rPr lang="en" sz="1000">
                <a:solidFill>
                  <a:srgbClr val="222222"/>
                </a:solidFill>
                <a:highlight>
                  <a:schemeClr val="lt1"/>
                </a:highlight>
                <a:latin typeface="Tahoma"/>
                <a:ea typeface="Tahoma"/>
                <a:cs typeface="Tahoma"/>
                <a:sym typeface="Tahoma"/>
              </a:rPr>
              <a:t>3D printable models may be created with a computer-aided design (CAD) package, via a 3D scanner, or by a plain digital camera and photogrammetry software</a:t>
            </a:r>
            <a:endParaRPr sz="10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45f416e01_5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45f416e01_5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45f416e01_5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45f416e01_5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83b774c5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3b774c5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1" algn="r">
              <a:spcBef>
                <a:spcPts val="0"/>
              </a:spcBef>
              <a:spcAft>
                <a:spcPts val="0"/>
              </a:spcAft>
              <a:buNone/>
            </a:pPr>
            <a:r>
              <a:rPr lang="en"/>
              <a:t>לדבר על השנים - 1980 - המצאת הפטנט והמדפסת הראשונה</a:t>
            </a:r>
            <a:endParaRPr/>
          </a:p>
          <a:p>
            <a:pPr indent="0" lvl="0" marL="0" rtl="1" algn="r">
              <a:spcBef>
                <a:spcPts val="0"/>
              </a:spcBef>
              <a:spcAft>
                <a:spcPts val="0"/>
              </a:spcAft>
              <a:buNone/>
            </a:pPr>
            <a:r>
              <a:rPr lang="en"/>
              <a:t>1990 - הופעת חברות גדולות של מדפסות</a:t>
            </a:r>
            <a:endParaRPr/>
          </a:p>
          <a:p>
            <a:pPr indent="0" lvl="0" marL="0" rtl="1" algn="r">
              <a:spcBef>
                <a:spcPts val="0"/>
              </a:spcBef>
              <a:spcAft>
                <a:spcPts val="0"/>
              </a:spcAft>
              <a:buNone/>
            </a:pPr>
            <a:r>
              <a:rPr lang="en"/>
              <a:t>2000 - התחלת הדפסה אמיתית + יצירת אפליקציות וטכנולוגיות תומכות</a:t>
            </a:r>
            <a:endParaRPr/>
          </a:p>
          <a:p>
            <a:pPr indent="0" lvl="0" marL="0" rtl="1" algn="r">
              <a:spcBef>
                <a:spcPts val="0"/>
              </a:spcBef>
              <a:spcAft>
                <a:spcPts val="0"/>
              </a:spcAft>
              <a:buNone/>
            </a:pPr>
            <a:r>
              <a:rPr lang="en"/>
              <a:t>2010 - הדפסות חדשניות והשימושים היום</a:t>
            </a:r>
            <a:endParaRPr/>
          </a:p>
          <a:p>
            <a:pPr indent="0" lvl="0" marL="0" rtl="1" algn="r">
              <a:spcBef>
                <a:spcPts val="0"/>
              </a:spcBef>
              <a:spcAft>
                <a:spcPts val="0"/>
              </a:spcAft>
              <a:buNone/>
            </a:pPr>
            <a:r>
              <a:t/>
            </a:r>
            <a:endParaRPr sz="900"/>
          </a:p>
          <a:p>
            <a:pPr indent="0" lvl="0" marL="0" rtl="0" algn="l">
              <a:spcBef>
                <a:spcPts val="0"/>
              </a:spcBef>
              <a:spcAft>
                <a:spcPts val="0"/>
              </a:spcAft>
              <a:buNone/>
            </a:pPr>
            <a:r>
              <a:rPr lang="en" sz="900">
                <a:solidFill>
                  <a:srgbClr val="353F4B"/>
                </a:solidFill>
                <a:highlight>
                  <a:srgbClr val="FFFFFF"/>
                </a:highlight>
                <a:latin typeface="Open Sans"/>
                <a:ea typeface="Open Sans"/>
                <a:cs typeface="Open Sans"/>
                <a:sym typeface="Open Sans"/>
              </a:rPr>
              <a:t>3D printing is not as new as you may think! Actually, </a:t>
            </a:r>
            <a:r>
              <a:rPr b="1" lang="en" sz="900">
                <a:solidFill>
                  <a:srgbClr val="353F4B"/>
                </a:solidFill>
                <a:highlight>
                  <a:srgbClr val="FFFFFF"/>
                </a:highlight>
                <a:latin typeface="Open Sans"/>
                <a:ea typeface="Open Sans"/>
                <a:cs typeface="Open Sans"/>
                <a:sym typeface="Open Sans"/>
              </a:rPr>
              <a:t>FDM (Fused Deposition Modeling)</a:t>
            </a:r>
            <a:r>
              <a:rPr lang="en" sz="900">
                <a:solidFill>
                  <a:srgbClr val="353F4B"/>
                </a:solidFill>
                <a:highlight>
                  <a:srgbClr val="FFFFFF"/>
                </a:highlight>
                <a:latin typeface="Open Sans"/>
                <a:ea typeface="Open Sans"/>
                <a:cs typeface="Open Sans"/>
                <a:sym typeface="Open Sans"/>
              </a:rPr>
              <a:t> technology became quite popular and impressive for the general public around 2009 because of its media coverage. At some point, a lot of people actually thought that FDM was the only additive manufacturing technology. But FDM is not even the first 3D printing technology developed, and 3D printing actually started in the 1980s. </a:t>
            </a:r>
            <a:endParaRPr sz="9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83b774c5f8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3b774c5f8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745f416e0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745f416e0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745f416e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45f416e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45f416e01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45f416e01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5f416e01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5f416e01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745f416e01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745f416e01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gif"/><Relationship Id="rId4" Type="http://schemas.openxmlformats.org/officeDocument/2006/relationships/image" Target="../media/image16.gif"/><Relationship Id="rId5"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6.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drive.google.com/file/d/1zvK3KtbSeQUNmoDZCC-65MHYkoRhzfCr/view" TargetMode="External"/><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7.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3650" y="1388364"/>
            <a:ext cx="7136700" cy="1022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3D Printer</a:t>
            </a:r>
            <a:endParaRPr>
              <a:latin typeface="Arial"/>
              <a:ea typeface="Arial"/>
              <a:cs typeface="Arial"/>
              <a:sym typeface="Arial"/>
            </a:endParaRPr>
          </a:p>
        </p:txBody>
      </p:sp>
      <p:sp>
        <p:nvSpPr>
          <p:cNvPr id="67" name="Google Shape;67;p13"/>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rgbClr val="000000"/>
                </a:solidFill>
                <a:latin typeface="Arial"/>
                <a:ea typeface="Arial"/>
                <a:cs typeface="Arial"/>
                <a:sym typeface="Arial"/>
              </a:rPr>
              <a:t>Presentation for English course</a:t>
            </a:r>
            <a:endParaRPr sz="2000">
              <a:solidFill>
                <a:srgbClr val="000000"/>
              </a:solidFill>
              <a:latin typeface="Arial"/>
              <a:ea typeface="Arial"/>
              <a:cs typeface="Arial"/>
              <a:sym typeface="Arial"/>
            </a:endParaRPr>
          </a:p>
          <a:p>
            <a:pPr indent="0" lvl="0" marL="0" rtl="0" algn="ctr">
              <a:lnSpc>
                <a:spcPct val="115000"/>
              </a:lnSpc>
              <a:spcBef>
                <a:spcPts val="0"/>
              </a:spcBef>
              <a:spcAft>
                <a:spcPts val="0"/>
              </a:spcAft>
              <a:buNone/>
            </a:pPr>
            <a:r>
              <a:rPr lang="en" sz="1600">
                <a:solidFill>
                  <a:srgbClr val="000000"/>
                </a:solidFill>
                <a:latin typeface="Arial"/>
                <a:ea typeface="Arial"/>
                <a:cs typeface="Arial"/>
                <a:sym typeface="Arial"/>
              </a:rPr>
              <a:t>Collage of management academic studies</a:t>
            </a:r>
            <a:endParaRPr sz="1600">
              <a:solidFill>
                <a:srgbClr val="000000"/>
              </a:solidFill>
              <a:latin typeface="Arial"/>
              <a:ea typeface="Arial"/>
              <a:cs typeface="Arial"/>
              <a:sym typeface="Arial"/>
            </a:endParaRPr>
          </a:p>
          <a:p>
            <a:pPr indent="0" lvl="0" marL="0" rtl="0" algn="ctr">
              <a:spcBef>
                <a:spcPts val="0"/>
              </a:spcBef>
              <a:spcAft>
                <a:spcPts val="0"/>
              </a:spcAft>
              <a:buNone/>
            </a:pPr>
            <a:r>
              <a:t/>
            </a:r>
            <a:endParaRPr>
              <a:latin typeface="Arial"/>
              <a:ea typeface="Arial"/>
              <a:cs typeface="Arial"/>
              <a:sym typeface="Arial"/>
            </a:endParaRPr>
          </a:p>
        </p:txBody>
      </p:sp>
      <p:sp>
        <p:nvSpPr>
          <p:cNvPr id="68" name="Google Shape;68;p13"/>
          <p:cNvSpPr txBox="1"/>
          <p:nvPr/>
        </p:nvSpPr>
        <p:spPr>
          <a:xfrm>
            <a:off x="847000" y="4081925"/>
            <a:ext cx="9144000" cy="48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Adi Mor - Sunday | Mor Revivo - Sunday | Idan Mantin - Sunday | Linoy Elimeleh - Friday</a:t>
            </a:r>
            <a:endParaRPr/>
          </a:p>
        </p:txBody>
      </p:sp>
      <p:sp>
        <p:nvSpPr>
          <p:cNvPr id="69" name="Google Shape;69;p13"/>
          <p:cNvSpPr txBox="1"/>
          <p:nvPr/>
        </p:nvSpPr>
        <p:spPr>
          <a:xfrm>
            <a:off x="1105450" y="4755000"/>
            <a:ext cx="12162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208386938</a:t>
            </a:r>
            <a:endParaRPr/>
          </a:p>
          <a:p>
            <a:pPr indent="0" lvl="0" marL="0" rtl="0" algn="l">
              <a:spcBef>
                <a:spcPts val="0"/>
              </a:spcBef>
              <a:spcAft>
                <a:spcPts val="0"/>
              </a:spcAft>
              <a:buNone/>
            </a:pPr>
            <a:r>
              <a:t/>
            </a:r>
            <a:endParaRPr/>
          </a:p>
        </p:txBody>
      </p:sp>
      <p:sp>
        <p:nvSpPr>
          <p:cNvPr id="70" name="Google Shape;70;p13"/>
          <p:cNvSpPr txBox="1"/>
          <p:nvPr/>
        </p:nvSpPr>
        <p:spPr>
          <a:xfrm>
            <a:off x="2899225" y="4755000"/>
            <a:ext cx="12162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318572716</a:t>
            </a:r>
            <a:endParaRPr/>
          </a:p>
          <a:p>
            <a:pPr indent="0" lvl="0" marL="0" rtl="0" algn="l">
              <a:spcBef>
                <a:spcPts val="0"/>
              </a:spcBef>
              <a:spcAft>
                <a:spcPts val="0"/>
              </a:spcAft>
              <a:buNone/>
            </a:pPr>
            <a:r>
              <a:t/>
            </a:r>
            <a:endParaRPr/>
          </a:p>
        </p:txBody>
      </p:sp>
      <p:sp>
        <p:nvSpPr>
          <p:cNvPr id="71" name="Google Shape;71;p13"/>
          <p:cNvSpPr txBox="1"/>
          <p:nvPr/>
        </p:nvSpPr>
        <p:spPr>
          <a:xfrm>
            <a:off x="4810900" y="4755000"/>
            <a:ext cx="12162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313304503</a:t>
            </a:r>
            <a:endParaRPr/>
          </a:p>
          <a:p>
            <a:pPr indent="0" lvl="0" marL="0" rtl="0" algn="l">
              <a:spcBef>
                <a:spcPts val="0"/>
              </a:spcBef>
              <a:spcAft>
                <a:spcPts val="0"/>
              </a:spcAft>
              <a:buNone/>
            </a:pPr>
            <a:r>
              <a:t/>
            </a:r>
            <a:endParaRPr/>
          </a:p>
        </p:txBody>
      </p:sp>
      <p:sp>
        <p:nvSpPr>
          <p:cNvPr id="72" name="Google Shape;72;p13"/>
          <p:cNvSpPr txBox="1"/>
          <p:nvPr/>
        </p:nvSpPr>
        <p:spPr>
          <a:xfrm>
            <a:off x="6722575" y="4755000"/>
            <a:ext cx="12162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319122610</a:t>
            </a:r>
            <a:endParaRPr/>
          </a:p>
          <a:p>
            <a:pPr indent="0" lvl="0" marL="0" rtl="0" algn="l">
              <a:spcBef>
                <a:spcPts val="0"/>
              </a:spcBef>
              <a:spcAft>
                <a:spcPts val="0"/>
              </a:spcAft>
              <a:buNone/>
            </a:pPr>
            <a:r>
              <a:t/>
            </a:r>
            <a:endParaRPr/>
          </a:p>
        </p:txBody>
      </p:sp>
      <p:sp>
        <p:nvSpPr>
          <p:cNvPr id="73" name="Google Shape;73;p13"/>
          <p:cNvSpPr txBox="1"/>
          <p:nvPr/>
        </p:nvSpPr>
        <p:spPr>
          <a:xfrm>
            <a:off x="0" y="0"/>
            <a:ext cx="1733100" cy="3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Group number 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2"/>
          <p:cNvSpPr txBox="1"/>
          <p:nvPr/>
        </p:nvSpPr>
        <p:spPr>
          <a:xfrm>
            <a:off x="394338" y="333000"/>
            <a:ext cx="8355300" cy="44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chemeClr val="accent1"/>
              </a:solidFill>
            </a:endParaRPr>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l">
              <a:spcBef>
                <a:spcPts val="0"/>
              </a:spcBef>
              <a:spcAft>
                <a:spcPts val="0"/>
              </a:spcAft>
              <a:buNone/>
            </a:pPr>
            <a:r>
              <a:rPr lang="en" sz="2100"/>
              <a:t>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2100"/>
          </a:p>
          <a:p>
            <a:pPr indent="0" lvl="0" marL="0" rtl="0" algn="ctr">
              <a:spcBef>
                <a:spcPts val="0"/>
              </a:spcBef>
              <a:spcAft>
                <a:spcPts val="0"/>
              </a:spcAft>
              <a:buNone/>
            </a:pPr>
            <a:r>
              <a:t/>
            </a:r>
            <a:endParaRPr sz="1800"/>
          </a:p>
          <a:p>
            <a:pPr indent="0" lvl="0" marL="0" rtl="0" algn="ctr">
              <a:spcBef>
                <a:spcPts val="0"/>
              </a:spcBef>
              <a:spcAft>
                <a:spcPts val="0"/>
              </a:spcAft>
              <a:buNone/>
            </a:pPr>
            <a:r>
              <a:rPr lang="en" sz="1800"/>
              <a:t>Chuang Jia, Liangxi Xie, Zhao Li, Wuhan University of Science and Technology</a:t>
            </a:r>
            <a:br>
              <a:rPr lang="en" sz="1800"/>
            </a:br>
            <a:r>
              <a:rPr lang="en" sz="1800"/>
              <a:t>{1361353784, 10830948, 157153950}@qq.com</a:t>
            </a:r>
            <a:endParaRPr sz="1800"/>
          </a:p>
          <a:p>
            <a:pPr indent="0" lvl="0" marL="0" rtl="0" algn="ctr">
              <a:spcBef>
                <a:spcPts val="0"/>
              </a:spcBef>
              <a:spcAft>
                <a:spcPts val="0"/>
              </a:spcAft>
              <a:buNone/>
            </a:pPr>
            <a:r>
              <a:t/>
            </a:r>
            <a:endParaRPr/>
          </a:p>
        </p:txBody>
      </p:sp>
      <p:sp>
        <p:nvSpPr>
          <p:cNvPr id="134" name="Google Shape;134;p22"/>
          <p:cNvSpPr txBox="1"/>
          <p:nvPr/>
        </p:nvSpPr>
        <p:spPr>
          <a:xfrm>
            <a:off x="1028250" y="175300"/>
            <a:ext cx="7087500" cy="127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accent1"/>
                </a:solidFill>
              </a:rPr>
              <a:t>A 3D printer using column coordinate system and slice algorithm</a:t>
            </a:r>
            <a:endParaRPr b="1" sz="24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3"/>
          <p:cNvSpPr txBox="1"/>
          <p:nvPr>
            <p:ph idx="4294967295" type="body"/>
          </p:nvPr>
        </p:nvSpPr>
        <p:spPr>
          <a:xfrm>
            <a:off x="311700" y="174300"/>
            <a:ext cx="8520600" cy="439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Arial"/>
                <a:ea typeface="Arial"/>
                <a:cs typeface="Arial"/>
                <a:sym typeface="Arial"/>
              </a:rPr>
              <a:t>Introduction</a:t>
            </a:r>
            <a:endParaRPr b="1" sz="2400">
              <a:solidFill>
                <a:schemeClr val="accent1"/>
              </a:solidFill>
              <a:latin typeface="Arial"/>
              <a:ea typeface="Arial"/>
              <a:cs typeface="Arial"/>
              <a:sym typeface="Arial"/>
            </a:endParaRPr>
          </a:p>
          <a:p>
            <a:pPr indent="0" lvl="0" marL="0" rtl="0" algn="l">
              <a:spcBef>
                <a:spcPts val="0"/>
              </a:spcBef>
              <a:spcAft>
                <a:spcPts val="0"/>
              </a:spcAft>
              <a:buNone/>
            </a:pPr>
            <a:r>
              <a:t/>
            </a:r>
            <a:endParaRPr>
              <a:solidFill>
                <a:schemeClr val="accent1"/>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highlight>
                  <a:schemeClr val="lt1"/>
                </a:highlight>
                <a:latin typeface="Arial"/>
                <a:ea typeface="Arial"/>
                <a:cs typeface="Arial"/>
                <a:sym typeface="Arial"/>
              </a:rPr>
              <a:t>Mass production of round end seals using a 3D printer.</a:t>
            </a:r>
            <a:endParaRPr>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333333"/>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 Research:</a:t>
            </a:r>
            <a:endParaRPr>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Char char="○"/>
            </a:pPr>
            <a:r>
              <a:rPr lang="en" sz="1800" u="sng">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a:t>
            </a:r>
            <a:r>
              <a:rPr lang="en" sz="1800">
                <a:solidFill>
                  <a:srgbClr val="000000"/>
                </a:solidFill>
                <a:highlight>
                  <a:srgbClr val="FFFFFF"/>
                </a:highlight>
                <a:latin typeface="Arial"/>
                <a:ea typeface="Arial"/>
                <a:cs typeface="Arial"/>
                <a:sym typeface="Arial"/>
              </a:rPr>
              <a:t>unique 3D printer and slice </a:t>
            </a:r>
            <a:r>
              <a:rPr lang="en" sz="1800">
                <a:solidFill>
                  <a:srgbClr val="000000"/>
                </a:solidFill>
                <a:latin typeface="Arial"/>
                <a:ea typeface="Arial"/>
                <a:cs typeface="Arial"/>
                <a:sym typeface="Arial"/>
              </a:rPr>
              <a:t>algorithm for printing end seals.</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Char char="○"/>
            </a:pPr>
            <a:r>
              <a:rPr lang="en" sz="1800" u="sng">
                <a:solidFill>
                  <a:srgbClr val="333333"/>
                </a:solidFill>
                <a:highlight>
                  <a:srgbClr val="FFFFFF"/>
                </a:highlight>
                <a:latin typeface="Arial"/>
                <a:ea typeface="Arial"/>
                <a:cs typeface="Arial"/>
                <a:sym typeface="Arial"/>
              </a:rPr>
              <a:t>Research question:</a:t>
            </a:r>
            <a:r>
              <a:rPr lang="en" sz="1800">
                <a:solidFill>
                  <a:srgbClr val="333333"/>
                </a:solidFill>
                <a:highlight>
                  <a:srgbClr val="FFFFFF"/>
                </a:highlight>
                <a:latin typeface="Arial"/>
                <a:ea typeface="Arial"/>
                <a:cs typeface="Arial"/>
                <a:sym typeface="Arial"/>
              </a:rPr>
              <a:t> </a:t>
            </a:r>
            <a:r>
              <a:rPr lang="en" sz="1800">
                <a:solidFill>
                  <a:srgbClr val="000000"/>
                </a:solidFill>
                <a:latin typeface="Arial"/>
                <a:ea typeface="Arial"/>
                <a:cs typeface="Arial"/>
                <a:sym typeface="Arial"/>
              </a:rPr>
              <a:t>What is the optimal 3D printer structure and slice algorithm for creating a mass amount of end seals ?</a:t>
            </a:r>
            <a:endParaRPr sz="1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chemeClr val="dk1"/>
              </a:solidFill>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pic>
        <p:nvPicPr>
          <p:cNvPr id="140" name="Google Shape;140;p23"/>
          <p:cNvPicPr preferRelativeResize="0"/>
          <p:nvPr/>
        </p:nvPicPr>
        <p:blipFill>
          <a:blip r:embed="rId3">
            <a:alphaModFix/>
          </a:blip>
          <a:stretch>
            <a:fillRect/>
          </a:stretch>
        </p:blipFill>
        <p:spPr>
          <a:xfrm>
            <a:off x="7132099" y="174300"/>
            <a:ext cx="1700201" cy="1180001"/>
          </a:xfrm>
          <a:prstGeom prst="rect">
            <a:avLst/>
          </a:prstGeom>
          <a:noFill/>
          <a:ln>
            <a:noFill/>
          </a:ln>
        </p:spPr>
      </p:pic>
      <p:grpSp>
        <p:nvGrpSpPr>
          <p:cNvPr id="141" name="Google Shape;141;p23"/>
          <p:cNvGrpSpPr/>
          <p:nvPr/>
        </p:nvGrpSpPr>
        <p:grpSpPr>
          <a:xfrm>
            <a:off x="760550" y="3746309"/>
            <a:ext cx="2706625" cy="1217390"/>
            <a:chOff x="74750" y="3822509"/>
            <a:chExt cx="2706625" cy="1217390"/>
          </a:xfrm>
        </p:grpSpPr>
        <p:pic>
          <p:nvPicPr>
            <p:cNvPr id="142" name="Google Shape;142;p23"/>
            <p:cNvPicPr preferRelativeResize="0"/>
            <p:nvPr/>
          </p:nvPicPr>
          <p:blipFill>
            <a:blip r:embed="rId4">
              <a:alphaModFix/>
            </a:blip>
            <a:stretch>
              <a:fillRect/>
            </a:stretch>
          </p:blipFill>
          <p:spPr>
            <a:xfrm>
              <a:off x="74750" y="3822509"/>
              <a:ext cx="1130425" cy="1217390"/>
            </a:xfrm>
            <a:prstGeom prst="rect">
              <a:avLst/>
            </a:prstGeom>
            <a:noFill/>
            <a:ln>
              <a:noFill/>
            </a:ln>
            <a:effectLst>
              <a:outerShdw blurRad="57150" rotWithShape="0" algn="bl" dir="5400000" dist="19050">
                <a:srgbClr val="000000">
                  <a:alpha val="50000"/>
                </a:srgbClr>
              </a:outerShdw>
            </a:effectLst>
          </p:spPr>
        </p:pic>
        <p:cxnSp>
          <p:nvCxnSpPr>
            <p:cNvPr id="143" name="Google Shape;143;p23"/>
            <p:cNvCxnSpPr/>
            <p:nvPr/>
          </p:nvCxnSpPr>
          <p:spPr>
            <a:xfrm rot="10800000">
              <a:off x="1205175" y="3981725"/>
              <a:ext cx="710400" cy="214500"/>
            </a:xfrm>
            <a:prstGeom prst="straightConnector1">
              <a:avLst/>
            </a:prstGeom>
            <a:noFill/>
            <a:ln cap="flat" cmpd="sng" w="19050">
              <a:solidFill>
                <a:srgbClr val="000000"/>
              </a:solidFill>
              <a:prstDash val="solid"/>
              <a:round/>
              <a:headEnd len="med" w="med" type="none"/>
              <a:tailEnd len="med" w="med" type="triangle"/>
            </a:ln>
          </p:spPr>
        </p:cxnSp>
        <p:sp>
          <p:nvSpPr>
            <p:cNvPr id="144" name="Google Shape;144;p23"/>
            <p:cNvSpPr txBox="1"/>
            <p:nvPr/>
          </p:nvSpPr>
          <p:spPr>
            <a:xfrm>
              <a:off x="1871175" y="4018600"/>
              <a:ext cx="910200" cy="3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End Seal</a:t>
              </a:r>
              <a:endParaRPr>
                <a:latin typeface="Open Sans"/>
                <a:ea typeface="Open Sans"/>
                <a:cs typeface="Open Sans"/>
                <a:sym typeface="Open Sans"/>
              </a:endParaRPr>
            </a:p>
          </p:txBody>
        </p:sp>
      </p:grpSp>
      <p:pic>
        <p:nvPicPr>
          <p:cNvPr id="145" name="Google Shape;145;p23"/>
          <p:cNvPicPr preferRelativeResize="0"/>
          <p:nvPr/>
        </p:nvPicPr>
        <p:blipFill>
          <a:blip r:embed="rId5">
            <a:alphaModFix/>
          </a:blip>
          <a:stretch>
            <a:fillRect/>
          </a:stretch>
        </p:blipFill>
        <p:spPr>
          <a:xfrm>
            <a:off x="3668025" y="4023800"/>
            <a:ext cx="1017675" cy="1017675"/>
          </a:xfrm>
          <a:prstGeom prst="rect">
            <a:avLst/>
          </a:prstGeom>
          <a:noFill/>
          <a:ln>
            <a:noFill/>
          </a:ln>
        </p:spPr>
      </p:pic>
      <p:pic>
        <p:nvPicPr>
          <p:cNvPr id="146" name="Google Shape;146;p23"/>
          <p:cNvPicPr preferRelativeResize="0"/>
          <p:nvPr/>
        </p:nvPicPr>
        <p:blipFill rotWithShape="1">
          <a:blip r:embed="rId6">
            <a:alphaModFix/>
          </a:blip>
          <a:srcRect b="19632" l="12104" r="10153" t="7086"/>
          <a:stretch/>
        </p:blipFill>
        <p:spPr>
          <a:xfrm>
            <a:off x="7404025" y="3431925"/>
            <a:ext cx="1624975" cy="153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227375" y="232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Arial"/>
                <a:ea typeface="Arial"/>
                <a:cs typeface="Arial"/>
                <a:sym typeface="Arial"/>
              </a:rPr>
              <a:t>Research method</a:t>
            </a:r>
            <a:endParaRPr sz="2400">
              <a:latin typeface="Arial"/>
              <a:ea typeface="Arial"/>
              <a:cs typeface="Arial"/>
              <a:sym typeface="Arial"/>
            </a:endParaRPr>
          </a:p>
        </p:txBody>
      </p:sp>
      <p:sp>
        <p:nvSpPr>
          <p:cNvPr id="152" name="Google Shape;152;p24"/>
          <p:cNvSpPr txBox="1"/>
          <p:nvPr>
            <p:ph idx="1" type="body"/>
          </p:nvPr>
        </p:nvSpPr>
        <p:spPr>
          <a:xfrm>
            <a:off x="311700" y="1127025"/>
            <a:ext cx="8520600" cy="34728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Review traditional types of 3D printers in the market</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Create a 3D printer prototype that can print faster and more accurately rounded models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Compare 2 slice algorithms for accurate printing model</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Printing several 3D rings seals objects with TPU material according to the chemical and physical requirements of a sealing ring</a:t>
            </a:r>
            <a:endParaRPr>
              <a:solidFill>
                <a:srgbClr val="000000"/>
              </a:solidFill>
              <a:latin typeface="Arial"/>
              <a:ea typeface="Arial"/>
              <a:cs typeface="Arial"/>
              <a:sym typeface="Arial"/>
            </a:endParaRPr>
          </a:p>
        </p:txBody>
      </p:sp>
      <p:pic>
        <p:nvPicPr>
          <p:cNvPr id="153" name="Google Shape;153;p24"/>
          <p:cNvPicPr preferRelativeResize="0"/>
          <p:nvPr/>
        </p:nvPicPr>
        <p:blipFill rotWithShape="1">
          <a:blip r:embed="rId3">
            <a:alphaModFix/>
          </a:blip>
          <a:srcRect b="15055" l="15499" r="38564" t="6654"/>
          <a:stretch/>
        </p:blipFill>
        <p:spPr>
          <a:xfrm>
            <a:off x="7900775" y="3864900"/>
            <a:ext cx="1167349" cy="1120775"/>
          </a:xfrm>
          <a:prstGeom prst="rect">
            <a:avLst/>
          </a:prstGeom>
          <a:noFill/>
          <a:ln>
            <a:noFill/>
          </a:ln>
        </p:spPr>
      </p:pic>
      <p:pic>
        <p:nvPicPr>
          <p:cNvPr id="154" name="Google Shape;154;p24"/>
          <p:cNvPicPr preferRelativeResize="0"/>
          <p:nvPr/>
        </p:nvPicPr>
        <p:blipFill>
          <a:blip r:embed="rId4">
            <a:alphaModFix/>
          </a:blip>
          <a:stretch>
            <a:fillRect/>
          </a:stretch>
        </p:blipFill>
        <p:spPr>
          <a:xfrm>
            <a:off x="6379800" y="4106925"/>
            <a:ext cx="1255384" cy="941526"/>
          </a:xfrm>
          <a:prstGeom prst="rect">
            <a:avLst/>
          </a:prstGeom>
          <a:noFill/>
          <a:ln>
            <a:noFill/>
          </a:ln>
        </p:spPr>
      </p:pic>
      <p:pic>
        <p:nvPicPr>
          <p:cNvPr id="155" name="Google Shape;155;p24"/>
          <p:cNvPicPr preferRelativeResize="0"/>
          <p:nvPr/>
        </p:nvPicPr>
        <p:blipFill>
          <a:blip r:embed="rId5">
            <a:alphaModFix/>
          </a:blip>
          <a:stretch>
            <a:fillRect/>
          </a:stretch>
        </p:blipFill>
        <p:spPr>
          <a:xfrm>
            <a:off x="4523325" y="4098638"/>
            <a:ext cx="1513732" cy="1007250"/>
          </a:xfrm>
          <a:prstGeom prst="rect">
            <a:avLst/>
          </a:prstGeom>
          <a:noFill/>
          <a:ln>
            <a:noFill/>
          </a:ln>
        </p:spPr>
      </p:pic>
      <p:sp>
        <p:nvSpPr>
          <p:cNvPr id="156" name="Google Shape;156;p24"/>
          <p:cNvSpPr txBox="1"/>
          <p:nvPr/>
        </p:nvSpPr>
        <p:spPr>
          <a:xfrm>
            <a:off x="8617775" y="3790075"/>
            <a:ext cx="602400" cy="34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TPU</a:t>
            </a:r>
            <a:endParaRPr>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ph type="title"/>
          </p:nvPr>
        </p:nvSpPr>
        <p:spPr>
          <a:xfrm>
            <a:off x="228500" y="2324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Results</a:t>
            </a:r>
            <a:endParaRPr sz="2400">
              <a:latin typeface="Arial"/>
              <a:ea typeface="Arial"/>
              <a:cs typeface="Arial"/>
              <a:sym typeface="Arial"/>
            </a:endParaRPr>
          </a:p>
        </p:txBody>
      </p:sp>
      <p:sp>
        <p:nvSpPr>
          <p:cNvPr id="162" name="Google Shape;162;p25"/>
          <p:cNvSpPr txBox="1"/>
          <p:nvPr>
            <p:ph idx="1" type="body"/>
          </p:nvPr>
        </p:nvSpPr>
        <p:spPr>
          <a:xfrm>
            <a:off x="311700" y="886875"/>
            <a:ext cx="8520600" cy="37803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Adding an R-axis to a traditional FDM printer improve accuracy of curved shapes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CATIA algorithm software is easier to use and produces a stronger </a:t>
            </a:r>
            <a:r>
              <a:rPr lang="en">
                <a:solidFill>
                  <a:srgbClr val="000000"/>
                </a:solidFill>
                <a:latin typeface="Arial"/>
                <a:ea typeface="Arial"/>
                <a:cs typeface="Arial"/>
                <a:sym typeface="Arial"/>
              </a:rPr>
              <a:t>solid</a:t>
            </a:r>
            <a:r>
              <a:rPr lang="en">
                <a:solidFill>
                  <a:srgbClr val="000000"/>
                </a:solidFill>
                <a:latin typeface="Arial"/>
                <a:ea typeface="Arial"/>
                <a:cs typeface="Arial"/>
                <a:sym typeface="Arial"/>
              </a:rPr>
              <a:t> model</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printed sealing ring is suitable for sale</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Several printed objects with different design size and model size </a:t>
            </a:r>
            <a:endParaRPr>
              <a:solidFill>
                <a:srgbClr val="000000"/>
              </a:solidFill>
              <a:latin typeface="Arial"/>
              <a:ea typeface="Arial"/>
              <a:cs typeface="Arial"/>
              <a:sym typeface="Arial"/>
            </a:endParaRPr>
          </a:p>
        </p:txBody>
      </p:sp>
      <p:pic>
        <p:nvPicPr>
          <p:cNvPr id="163" name="Google Shape;163;p25"/>
          <p:cNvPicPr preferRelativeResize="0"/>
          <p:nvPr/>
        </p:nvPicPr>
        <p:blipFill rotWithShape="1">
          <a:blip r:embed="rId3">
            <a:alphaModFix/>
          </a:blip>
          <a:srcRect b="7015" l="0" r="0" t="15381"/>
          <a:stretch/>
        </p:blipFill>
        <p:spPr>
          <a:xfrm>
            <a:off x="3807700" y="4104150"/>
            <a:ext cx="1528599" cy="895499"/>
          </a:xfrm>
          <a:prstGeom prst="rect">
            <a:avLst/>
          </a:prstGeom>
          <a:noFill/>
          <a:ln>
            <a:noFill/>
          </a:ln>
        </p:spPr>
      </p:pic>
      <p:sp>
        <p:nvSpPr>
          <p:cNvPr id="164" name="Google Shape;164;p25"/>
          <p:cNvSpPr/>
          <p:nvPr/>
        </p:nvSpPr>
        <p:spPr>
          <a:xfrm>
            <a:off x="7781125" y="4221025"/>
            <a:ext cx="611400" cy="778200"/>
          </a:xfrm>
          <a:prstGeom prst="curvedRightArrow">
            <a:avLst>
              <a:gd fmla="val 8397" name="adj1"/>
              <a:gd fmla="val 30729" name="adj2"/>
              <a:gd fmla="val 25000" name="adj3"/>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5"/>
          <p:cNvGrpSpPr/>
          <p:nvPr/>
        </p:nvGrpSpPr>
        <p:grpSpPr>
          <a:xfrm>
            <a:off x="7308525" y="3209275"/>
            <a:ext cx="1835475" cy="1727800"/>
            <a:chOff x="7308525" y="3056875"/>
            <a:chExt cx="1835475" cy="1727800"/>
          </a:xfrm>
        </p:grpSpPr>
        <p:grpSp>
          <p:nvGrpSpPr>
            <p:cNvPr id="166" name="Google Shape;166;p25"/>
            <p:cNvGrpSpPr/>
            <p:nvPr/>
          </p:nvGrpSpPr>
          <p:grpSpPr>
            <a:xfrm>
              <a:off x="7308525" y="3056875"/>
              <a:ext cx="1835475" cy="1727800"/>
              <a:chOff x="7308525" y="3056875"/>
              <a:chExt cx="1835475" cy="1727800"/>
            </a:xfrm>
          </p:grpSpPr>
          <p:sp>
            <p:nvSpPr>
              <p:cNvPr id="167" name="Google Shape;167;p25"/>
              <p:cNvSpPr txBox="1"/>
              <p:nvPr/>
            </p:nvSpPr>
            <p:spPr>
              <a:xfrm>
                <a:off x="8087675" y="3056875"/>
                <a:ext cx="2469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Z</a:t>
                </a:r>
                <a:endParaRPr b="1">
                  <a:latin typeface="Open Sans"/>
                  <a:ea typeface="Open Sans"/>
                  <a:cs typeface="Open Sans"/>
                  <a:sym typeface="Open Sans"/>
                </a:endParaRPr>
              </a:p>
            </p:txBody>
          </p:sp>
          <p:sp>
            <p:nvSpPr>
              <p:cNvPr id="168" name="Google Shape;168;p25"/>
              <p:cNvSpPr txBox="1"/>
              <p:nvPr/>
            </p:nvSpPr>
            <p:spPr>
              <a:xfrm>
                <a:off x="7308525" y="4452300"/>
                <a:ext cx="2469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X</a:t>
                </a:r>
                <a:endParaRPr b="1">
                  <a:latin typeface="Open Sans"/>
                  <a:ea typeface="Open Sans"/>
                  <a:cs typeface="Open Sans"/>
                  <a:sym typeface="Open Sans"/>
                </a:endParaRPr>
              </a:p>
            </p:txBody>
          </p:sp>
          <p:sp>
            <p:nvSpPr>
              <p:cNvPr id="169" name="Google Shape;169;p25"/>
              <p:cNvSpPr txBox="1"/>
              <p:nvPr/>
            </p:nvSpPr>
            <p:spPr>
              <a:xfrm>
                <a:off x="8897100" y="4427275"/>
                <a:ext cx="2469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Open Sans"/>
                    <a:ea typeface="Open Sans"/>
                    <a:cs typeface="Open Sans"/>
                    <a:sym typeface="Open Sans"/>
                  </a:rPr>
                  <a:t>Y</a:t>
                </a:r>
                <a:endParaRPr b="1">
                  <a:latin typeface="Open Sans"/>
                  <a:ea typeface="Open Sans"/>
                  <a:cs typeface="Open Sans"/>
                  <a:sym typeface="Open Sans"/>
                </a:endParaRPr>
              </a:p>
            </p:txBody>
          </p:sp>
          <p:pic>
            <p:nvPicPr>
              <p:cNvPr id="170" name="Google Shape;170;p25"/>
              <p:cNvPicPr preferRelativeResize="0"/>
              <p:nvPr/>
            </p:nvPicPr>
            <p:blipFill>
              <a:blip r:embed="rId4">
                <a:alphaModFix/>
              </a:blip>
              <a:stretch>
                <a:fillRect/>
              </a:stretch>
            </p:blipFill>
            <p:spPr>
              <a:xfrm>
                <a:off x="7478675" y="3256075"/>
                <a:ext cx="1528600" cy="1528600"/>
              </a:xfrm>
              <a:prstGeom prst="rect">
                <a:avLst/>
              </a:prstGeom>
              <a:noFill/>
              <a:ln>
                <a:noFill/>
              </a:ln>
            </p:spPr>
          </p:pic>
        </p:grpSp>
        <p:sp>
          <p:nvSpPr>
            <p:cNvPr id="171" name="Google Shape;171;p25"/>
            <p:cNvSpPr txBox="1"/>
            <p:nvPr/>
          </p:nvSpPr>
          <p:spPr>
            <a:xfrm>
              <a:off x="8392525" y="4585475"/>
              <a:ext cx="246900" cy="19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Open Sans"/>
                  <a:ea typeface="Open Sans"/>
                  <a:cs typeface="Open Sans"/>
                  <a:sym typeface="Open Sans"/>
                </a:rPr>
                <a:t>R</a:t>
              </a:r>
              <a:endParaRPr b="1">
                <a:solidFill>
                  <a:srgbClr val="CC0000"/>
                </a:solidFill>
                <a:latin typeface="Open Sans"/>
                <a:ea typeface="Open Sans"/>
                <a:cs typeface="Open Sans"/>
                <a:sym typeface="Open Sans"/>
              </a:endParaRPr>
            </a:p>
          </p:txBody>
        </p:sp>
      </p:grpSp>
      <p:pic>
        <p:nvPicPr>
          <p:cNvPr id="172" name="Google Shape;172;p25"/>
          <p:cNvPicPr preferRelativeResize="0"/>
          <p:nvPr/>
        </p:nvPicPr>
        <p:blipFill>
          <a:blip r:embed="rId5">
            <a:alphaModFix/>
          </a:blip>
          <a:stretch>
            <a:fillRect/>
          </a:stretch>
        </p:blipFill>
        <p:spPr>
          <a:xfrm flipH="1">
            <a:off x="872564" y="4162800"/>
            <a:ext cx="1017088" cy="778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6"/>
          <p:cNvSpPr txBox="1"/>
          <p:nvPr>
            <p:ph type="title"/>
          </p:nvPr>
        </p:nvSpPr>
        <p:spPr>
          <a:xfrm>
            <a:off x="236050" y="248350"/>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latin typeface="Arial"/>
                <a:ea typeface="Arial"/>
                <a:cs typeface="Arial"/>
                <a:sym typeface="Arial"/>
              </a:rPr>
              <a:t>Conclusions </a:t>
            </a:r>
            <a:endParaRPr sz="2400">
              <a:latin typeface="Arial"/>
              <a:ea typeface="Arial"/>
              <a:cs typeface="Arial"/>
              <a:sym typeface="Arial"/>
            </a:endParaRPr>
          </a:p>
        </p:txBody>
      </p:sp>
      <p:sp>
        <p:nvSpPr>
          <p:cNvPr id="178" name="Google Shape;178;p26"/>
          <p:cNvSpPr txBox="1"/>
          <p:nvPr>
            <p:ph idx="1" type="body"/>
          </p:nvPr>
        </p:nvSpPr>
        <p:spPr>
          <a:xfrm>
            <a:off x="311700" y="10377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a:t>
            </a:r>
            <a:r>
              <a:rPr lang="en">
                <a:solidFill>
                  <a:srgbClr val="000000"/>
                </a:solidFill>
                <a:latin typeface="Arial"/>
                <a:ea typeface="Arial"/>
                <a:cs typeface="Arial"/>
                <a:sym typeface="Arial"/>
              </a:rPr>
              <a:t>he column-based 3D printer is more efficient and accurate than the symmetrical axis-based 3D printer.</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Use slice algorithm of CATIA saves consideration for curved 3D models.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prototype 3D printer is less noisy and has micro-vibration.</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Photoelectric switch instead of a mechanical switch gets more accurate results.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p:txBody>
      </p:sp>
      <p:grpSp>
        <p:nvGrpSpPr>
          <p:cNvPr id="179" name="Google Shape;179;p26"/>
          <p:cNvGrpSpPr/>
          <p:nvPr/>
        </p:nvGrpSpPr>
        <p:grpSpPr>
          <a:xfrm>
            <a:off x="7539043" y="3446452"/>
            <a:ext cx="1528606" cy="1514298"/>
            <a:chOff x="6928938" y="2952875"/>
            <a:chExt cx="2215050" cy="1943650"/>
          </a:xfrm>
        </p:grpSpPr>
        <p:pic>
          <p:nvPicPr>
            <p:cNvPr id="180" name="Google Shape;180;p26"/>
            <p:cNvPicPr preferRelativeResize="0"/>
            <p:nvPr/>
          </p:nvPicPr>
          <p:blipFill>
            <a:blip r:embed="rId3">
              <a:alphaModFix/>
            </a:blip>
            <a:stretch>
              <a:fillRect/>
            </a:stretch>
          </p:blipFill>
          <p:spPr>
            <a:xfrm>
              <a:off x="7143775" y="3063900"/>
              <a:ext cx="1832625" cy="1832625"/>
            </a:xfrm>
            <a:prstGeom prst="rect">
              <a:avLst/>
            </a:prstGeom>
            <a:noFill/>
            <a:ln>
              <a:noFill/>
            </a:ln>
          </p:spPr>
        </p:pic>
        <p:sp>
          <p:nvSpPr>
            <p:cNvPr id="181" name="Google Shape;181;p26"/>
            <p:cNvSpPr txBox="1"/>
            <p:nvPr/>
          </p:nvSpPr>
          <p:spPr>
            <a:xfrm>
              <a:off x="7919538" y="2952875"/>
              <a:ext cx="281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FF"/>
                  </a:solidFill>
                  <a:latin typeface="Open Sans"/>
                  <a:ea typeface="Open Sans"/>
                  <a:cs typeface="Open Sans"/>
                  <a:sym typeface="Open Sans"/>
                </a:rPr>
                <a:t>Z</a:t>
              </a:r>
              <a:endParaRPr>
                <a:solidFill>
                  <a:srgbClr val="0000FF"/>
                </a:solidFill>
                <a:latin typeface="Open Sans"/>
                <a:ea typeface="Open Sans"/>
                <a:cs typeface="Open Sans"/>
                <a:sym typeface="Open Sans"/>
              </a:endParaRPr>
            </a:p>
          </p:txBody>
        </p:sp>
        <p:sp>
          <p:nvSpPr>
            <p:cNvPr id="182" name="Google Shape;182;p26"/>
            <p:cNvSpPr txBox="1"/>
            <p:nvPr/>
          </p:nvSpPr>
          <p:spPr>
            <a:xfrm>
              <a:off x="6928938" y="4553075"/>
              <a:ext cx="281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CC0000"/>
                  </a:solidFill>
                  <a:latin typeface="Open Sans"/>
                  <a:ea typeface="Open Sans"/>
                  <a:cs typeface="Open Sans"/>
                  <a:sym typeface="Open Sans"/>
                </a:rPr>
                <a:t>X</a:t>
              </a:r>
              <a:endParaRPr>
                <a:solidFill>
                  <a:srgbClr val="CC0000"/>
                </a:solidFill>
                <a:latin typeface="Open Sans"/>
                <a:ea typeface="Open Sans"/>
                <a:cs typeface="Open Sans"/>
                <a:sym typeface="Open Sans"/>
              </a:endParaRPr>
            </a:p>
          </p:txBody>
        </p:sp>
        <p:sp>
          <p:nvSpPr>
            <p:cNvPr id="183" name="Google Shape;183;p26"/>
            <p:cNvSpPr txBox="1"/>
            <p:nvPr/>
          </p:nvSpPr>
          <p:spPr>
            <a:xfrm>
              <a:off x="8862888" y="4553075"/>
              <a:ext cx="281100" cy="2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ED32E"/>
                  </a:solidFill>
                  <a:latin typeface="Open Sans"/>
                  <a:ea typeface="Open Sans"/>
                  <a:cs typeface="Open Sans"/>
                  <a:sym typeface="Open Sans"/>
                </a:rPr>
                <a:t>Y</a:t>
              </a:r>
              <a:endParaRPr>
                <a:solidFill>
                  <a:srgbClr val="2ED32E"/>
                </a:solidFill>
                <a:latin typeface="Open Sans"/>
                <a:ea typeface="Open Sans"/>
                <a:cs typeface="Open Sans"/>
                <a:sym typeface="Open Sans"/>
              </a:endParaRPr>
            </a:p>
          </p:txBody>
        </p:sp>
      </p:grpSp>
      <p:pic>
        <p:nvPicPr>
          <p:cNvPr id="184" name="Google Shape;184;p26"/>
          <p:cNvPicPr preferRelativeResize="0"/>
          <p:nvPr/>
        </p:nvPicPr>
        <p:blipFill rotWithShape="1">
          <a:blip r:embed="rId4">
            <a:alphaModFix/>
          </a:blip>
          <a:srcRect b="42479" l="0" r="0" t="0"/>
          <a:stretch/>
        </p:blipFill>
        <p:spPr>
          <a:xfrm>
            <a:off x="3548025" y="4504498"/>
            <a:ext cx="2047950" cy="240800"/>
          </a:xfrm>
          <a:prstGeom prst="rect">
            <a:avLst/>
          </a:prstGeom>
          <a:noFill/>
          <a:ln>
            <a:noFill/>
          </a:ln>
        </p:spPr>
      </p:pic>
      <p:pic>
        <p:nvPicPr>
          <p:cNvPr id="185" name="Google Shape;185;p26"/>
          <p:cNvPicPr preferRelativeResize="0"/>
          <p:nvPr/>
        </p:nvPicPr>
        <p:blipFill>
          <a:blip r:embed="rId5">
            <a:alphaModFix/>
          </a:blip>
          <a:stretch>
            <a:fillRect/>
          </a:stretch>
        </p:blipFill>
        <p:spPr>
          <a:xfrm>
            <a:off x="816950" y="4391137"/>
            <a:ext cx="479300" cy="467525"/>
          </a:xfrm>
          <a:prstGeom prst="rect">
            <a:avLst/>
          </a:prstGeom>
          <a:noFill/>
          <a:ln>
            <a:noFill/>
          </a:ln>
        </p:spPr>
      </p:pic>
      <p:pic>
        <p:nvPicPr>
          <p:cNvPr id="186" name="Google Shape;186;p26"/>
          <p:cNvPicPr preferRelativeResize="0"/>
          <p:nvPr/>
        </p:nvPicPr>
        <p:blipFill>
          <a:blip r:embed="rId6">
            <a:alphaModFix/>
          </a:blip>
          <a:stretch>
            <a:fillRect/>
          </a:stretch>
        </p:blipFill>
        <p:spPr>
          <a:xfrm>
            <a:off x="1296250" y="4417675"/>
            <a:ext cx="414426" cy="414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7"/>
          <p:cNvSpPr txBox="1"/>
          <p:nvPr>
            <p:ph type="title"/>
          </p:nvPr>
        </p:nvSpPr>
        <p:spPr>
          <a:xfrm>
            <a:off x="230250" y="241575"/>
            <a:ext cx="81807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Arial"/>
                <a:ea typeface="Arial"/>
                <a:cs typeface="Arial"/>
                <a:sym typeface="Arial"/>
              </a:rPr>
              <a:t>G</a:t>
            </a:r>
            <a:r>
              <a:rPr lang="en" sz="2400">
                <a:latin typeface="Arial"/>
                <a:ea typeface="Arial"/>
                <a:cs typeface="Arial"/>
                <a:sym typeface="Arial"/>
              </a:rPr>
              <a:t>eneral Conclusions </a:t>
            </a:r>
            <a:endParaRPr i="1" sz="2400">
              <a:latin typeface="Arial"/>
              <a:ea typeface="Arial"/>
              <a:cs typeface="Arial"/>
              <a:sym typeface="Arial"/>
            </a:endParaRPr>
          </a:p>
          <a:p>
            <a:pPr indent="0" lvl="0" marL="0" rtl="0" algn="l">
              <a:spcBef>
                <a:spcPts val="1600"/>
              </a:spcBef>
              <a:spcAft>
                <a:spcPts val="0"/>
              </a:spcAft>
              <a:buNone/>
            </a:pPr>
            <a:r>
              <a:t/>
            </a:r>
            <a:endParaRPr sz="2400">
              <a:latin typeface="Arial"/>
              <a:ea typeface="Arial"/>
              <a:cs typeface="Arial"/>
              <a:sym typeface="Arial"/>
            </a:endParaRPr>
          </a:p>
        </p:txBody>
      </p:sp>
      <p:sp>
        <p:nvSpPr>
          <p:cNvPr id="192" name="Google Shape;192;p27"/>
          <p:cNvSpPr txBox="1"/>
          <p:nvPr>
            <p:ph idx="1" type="body"/>
          </p:nvPr>
        </p:nvSpPr>
        <p:spPr>
          <a:xfrm>
            <a:off x="274650" y="1076175"/>
            <a:ext cx="8520600" cy="256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E101A"/>
                </a:solidFill>
                <a:latin typeface="Arial"/>
                <a:ea typeface="Arial"/>
                <a:cs typeface="Arial"/>
                <a:sym typeface="Arial"/>
              </a:rPr>
              <a:t>From both articles, we concluded:</a:t>
            </a:r>
            <a:br>
              <a:rPr lang="en">
                <a:solidFill>
                  <a:srgbClr val="0E101A"/>
                </a:solidFill>
                <a:latin typeface="Arial"/>
                <a:ea typeface="Arial"/>
                <a:cs typeface="Arial"/>
                <a:sym typeface="Arial"/>
              </a:rPr>
            </a:br>
            <a:endParaRPr>
              <a:solidFill>
                <a:srgbClr val="0E101A"/>
              </a:solidFill>
              <a:latin typeface="Arial"/>
              <a:ea typeface="Arial"/>
              <a:cs typeface="Arial"/>
              <a:sym typeface="Arial"/>
            </a:endParaRPr>
          </a:p>
          <a:p>
            <a:pPr indent="-342900" lvl="0" marL="457200" rtl="0" algn="l">
              <a:spcBef>
                <a:spcPts val="0"/>
              </a:spcBef>
              <a:spcAft>
                <a:spcPts val="0"/>
              </a:spcAft>
              <a:buClr>
                <a:srgbClr val="0E101A"/>
              </a:buClr>
              <a:buSzPts val="1800"/>
              <a:buFont typeface="Arial"/>
              <a:buChar char="●"/>
            </a:pPr>
            <a:r>
              <a:rPr lang="en">
                <a:solidFill>
                  <a:srgbClr val="0E101A"/>
                </a:solidFill>
                <a:latin typeface="Arial"/>
                <a:ea typeface="Arial"/>
                <a:cs typeface="Arial"/>
                <a:sym typeface="Arial"/>
              </a:rPr>
              <a:t> 3D printers are used for industrial purposes.</a:t>
            </a:r>
            <a:br>
              <a:rPr lang="en">
                <a:solidFill>
                  <a:srgbClr val="0E101A"/>
                </a:solidFill>
                <a:latin typeface="Arial"/>
                <a:ea typeface="Arial"/>
                <a:cs typeface="Arial"/>
                <a:sym typeface="Arial"/>
              </a:rPr>
            </a:br>
            <a:endParaRPr>
              <a:solidFill>
                <a:srgbClr val="0E101A"/>
              </a:solidFill>
              <a:latin typeface="Arial"/>
              <a:ea typeface="Arial"/>
              <a:cs typeface="Arial"/>
              <a:sym typeface="Arial"/>
            </a:endParaRPr>
          </a:p>
          <a:p>
            <a:pPr indent="-342900" lvl="0" marL="457200" rtl="0" algn="l">
              <a:spcBef>
                <a:spcPts val="0"/>
              </a:spcBef>
              <a:spcAft>
                <a:spcPts val="0"/>
              </a:spcAft>
              <a:buClr>
                <a:srgbClr val="0E101A"/>
              </a:buClr>
              <a:buSzPts val="1800"/>
              <a:buFont typeface="Arial"/>
              <a:buChar char="●"/>
            </a:pPr>
            <a:r>
              <a:rPr lang="en">
                <a:solidFill>
                  <a:srgbClr val="0E101A"/>
                </a:solidFill>
                <a:latin typeface="Arial"/>
                <a:ea typeface="Arial"/>
                <a:cs typeface="Arial"/>
                <a:sym typeface="Arial"/>
              </a:rPr>
              <a:t>The ordinary person will not be able to design new parts of his home without experience in 3D </a:t>
            </a:r>
            <a:r>
              <a:rPr lang="en">
                <a:solidFill>
                  <a:srgbClr val="0E101A"/>
                </a:solidFill>
                <a:latin typeface="Arial"/>
                <a:ea typeface="Arial"/>
                <a:cs typeface="Arial"/>
                <a:sym typeface="Arial"/>
              </a:rPr>
              <a:t>modeling</a:t>
            </a:r>
            <a:r>
              <a:rPr lang="en">
                <a:solidFill>
                  <a:srgbClr val="0E101A"/>
                </a:solidFill>
                <a:latin typeface="Arial"/>
                <a:ea typeface="Arial"/>
                <a:cs typeface="Arial"/>
                <a:sym typeface="Arial"/>
              </a:rPr>
              <a:t>.</a:t>
            </a:r>
            <a:br>
              <a:rPr lang="en">
                <a:solidFill>
                  <a:srgbClr val="0E101A"/>
                </a:solidFill>
                <a:latin typeface="Arial"/>
                <a:ea typeface="Arial"/>
                <a:cs typeface="Arial"/>
                <a:sym typeface="Arial"/>
              </a:rPr>
            </a:br>
            <a:endParaRPr>
              <a:solidFill>
                <a:srgbClr val="0E101A"/>
              </a:solidFill>
              <a:latin typeface="Arial"/>
              <a:ea typeface="Arial"/>
              <a:cs typeface="Arial"/>
              <a:sym typeface="Arial"/>
            </a:endParaRPr>
          </a:p>
          <a:p>
            <a:pPr indent="-342900" lvl="0" marL="457200" rtl="0" algn="l">
              <a:spcBef>
                <a:spcPts val="0"/>
              </a:spcBef>
              <a:spcAft>
                <a:spcPts val="0"/>
              </a:spcAft>
              <a:buClr>
                <a:srgbClr val="0E101A"/>
              </a:buClr>
              <a:buSzPts val="1800"/>
              <a:buFont typeface="Arial"/>
              <a:buChar char="●"/>
            </a:pPr>
            <a:r>
              <a:rPr lang="en">
                <a:solidFill>
                  <a:srgbClr val="0E101A"/>
                </a:solidFill>
                <a:latin typeface="Arial"/>
                <a:ea typeface="Arial"/>
                <a:cs typeface="Arial"/>
                <a:sym typeface="Arial"/>
              </a:rPr>
              <a:t>The existing 3D printer does not meet the needs of the average household.</a:t>
            </a:r>
            <a:endParaRPr>
              <a:solidFill>
                <a:srgbClr val="0E101A"/>
              </a:solidFill>
              <a:latin typeface="Arial"/>
              <a:ea typeface="Arial"/>
              <a:cs typeface="Arial"/>
              <a:sym typeface="Arial"/>
            </a:endParaRPr>
          </a:p>
          <a:p>
            <a:pPr indent="0" lvl="0" marL="45720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8"/>
          <p:cNvSpPr txBox="1"/>
          <p:nvPr>
            <p:ph type="title"/>
          </p:nvPr>
        </p:nvSpPr>
        <p:spPr>
          <a:xfrm>
            <a:off x="221675" y="2439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Arial"/>
                <a:ea typeface="Arial"/>
                <a:cs typeface="Arial"/>
                <a:sym typeface="Arial"/>
              </a:rPr>
              <a:t>At Future</a:t>
            </a:r>
            <a:endParaRPr sz="2400">
              <a:latin typeface="Arial"/>
              <a:ea typeface="Arial"/>
              <a:cs typeface="Arial"/>
              <a:sym typeface="Arial"/>
            </a:endParaRPr>
          </a:p>
          <a:p>
            <a:pPr indent="0" lvl="0" marL="0" rtl="0" algn="l">
              <a:spcBef>
                <a:spcPts val="1600"/>
              </a:spcBef>
              <a:spcAft>
                <a:spcPts val="0"/>
              </a:spcAft>
              <a:buNone/>
            </a:pPr>
            <a:r>
              <a:t/>
            </a:r>
            <a:endParaRPr b="0" sz="1800">
              <a:latin typeface="Arial"/>
              <a:ea typeface="Arial"/>
              <a:cs typeface="Arial"/>
              <a:sym typeface="Arial"/>
            </a:endParaRPr>
          </a:p>
        </p:txBody>
      </p:sp>
      <p:sp>
        <p:nvSpPr>
          <p:cNvPr id="198" name="Google Shape;198;p28"/>
          <p:cNvSpPr txBox="1"/>
          <p:nvPr>
            <p:ph idx="1" type="body"/>
          </p:nvPr>
        </p:nvSpPr>
        <p:spPr>
          <a:xfrm>
            <a:off x="221675" y="1350800"/>
            <a:ext cx="8520600" cy="35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P</a:t>
            </a:r>
            <a:r>
              <a:rPr lang="en">
                <a:latin typeface="Arial"/>
                <a:ea typeface="Arial"/>
                <a:cs typeface="Arial"/>
                <a:sym typeface="Arial"/>
              </a:rPr>
              <a:t>rinters will be able to print with more diverse materials.</a:t>
            </a:r>
            <a:endParaRPr>
              <a:latin typeface="Arial"/>
              <a:ea typeface="Arial"/>
              <a:cs typeface="Arial"/>
              <a:sym typeface="Arial"/>
            </a:endParaRPr>
          </a:p>
          <a:p>
            <a:pPr indent="0" lvl="0" marL="457200" rtl="0" algn="l">
              <a:spcBef>
                <a:spcPts val="1600"/>
              </a:spcBef>
              <a:spcAft>
                <a:spcPts val="0"/>
              </a:spcAft>
              <a:buNone/>
            </a:pPr>
            <a:r>
              <a:rPr lang="en">
                <a:latin typeface="Arial"/>
                <a:ea typeface="Arial"/>
                <a:cs typeface="Arial"/>
                <a:sym typeface="Arial"/>
              </a:rPr>
              <a:t>Then there will be more household use.</a:t>
            </a:r>
            <a:br>
              <a:rPr lang="en">
                <a:latin typeface="Arial"/>
                <a:ea typeface="Arial"/>
                <a:cs typeface="Arial"/>
                <a:sym typeface="Arial"/>
              </a:rPr>
            </a:br>
            <a:endParaRPr>
              <a:latin typeface="Arial"/>
              <a:ea typeface="Arial"/>
              <a:cs typeface="Arial"/>
              <a:sym typeface="Arial"/>
            </a:endParaRPr>
          </a:p>
          <a:p>
            <a:pPr indent="-342900" lvl="0" marL="457200" rtl="0" algn="l">
              <a:spcBef>
                <a:spcPts val="1600"/>
              </a:spcBef>
              <a:spcAft>
                <a:spcPts val="0"/>
              </a:spcAft>
              <a:buSzPts val="1800"/>
              <a:buFont typeface="Arial"/>
              <a:buChar char="●"/>
            </a:pPr>
            <a:r>
              <a:rPr lang="en">
                <a:latin typeface="Arial"/>
                <a:ea typeface="Arial"/>
                <a:cs typeface="Arial"/>
                <a:sym typeface="Arial"/>
              </a:rPr>
              <a:t>There will be an increase in using industrial products.</a:t>
            </a:r>
            <a:endParaRPr>
              <a:latin typeface="Arial"/>
              <a:ea typeface="Arial"/>
              <a:cs typeface="Arial"/>
              <a:sym typeface="Arial"/>
            </a:endParaRPr>
          </a:p>
          <a:p>
            <a:pPr indent="0" lvl="0" marL="457200" rtl="0" algn="l">
              <a:spcBef>
                <a:spcPts val="1600"/>
              </a:spcBef>
              <a:spcAft>
                <a:spcPts val="1600"/>
              </a:spcAft>
              <a:buNone/>
            </a:pPr>
            <a:r>
              <a:t/>
            </a:r>
            <a:endParaRPr sz="1400">
              <a:latin typeface="Arial"/>
              <a:ea typeface="Arial"/>
              <a:cs typeface="Arial"/>
              <a:sym typeface="Arial"/>
            </a:endParaRPr>
          </a:p>
        </p:txBody>
      </p:sp>
      <p:pic>
        <p:nvPicPr>
          <p:cNvPr id="199" name="Google Shape;199;p28"/>
          <p:cNvPicPr preferRelativeResize="0"/>
          <p:nvPr/>
        </p:nvPicPr>
        <p:blipFill>
          <a:blip r:embed="rId3">
            <a:alphaModFix/>
          </a:blip>
          <a:stretch>
            <a:fillRect/>
          </a:stretch>
        </p:blipFill>
        <p:spPr>
          <a:xfrm>
            <a:off x="6347838" y="2924238"/>
            <a:ext cx="2543175" cy="18002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type="title"/>
          </p:nvPr>
        </p:nvSpPr>
        <p:spPr>
          <a:xfrm>
            <a:off x="221675" y="228875"/>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Arial"/>
                <a:ea typeface="Arial"/>
                <a:cs typeface="Arial"/>
                <a:sym typeface="Arial"/>
              </a:rPr>
              <a:t>Recommendation For Researchers</a:t>
            </a:r>
            <a:endParaRPr sz="2400">
              <a:latin typeface="Arial"/>
              <a:ea typeface="Arial"/>
              <a:cs typeface="Arial"/>
              <a:sym typeface="Arial"/>
            </a:endParaRPr>
          </a:p>
          <a:p>
            <a:pPr indent="0" lvl="0" marL="0" rtl="0" algn="l">
              <a:spcBef>
                <a:spcPts val="1600"/>
              </a:spcBef>
              <a:spcAft>
                <a:spcPts val="0"/>
              </a:spcAft>
              <a:buNone/>
            </a:pPr>
            <a:r>
              <a:t/>
            </a:r>
            <a:endParaRPr b="0" sz="1800">
              <a:latin typeface="Arial"/>
              <a:ea typeface="Arial"/>
              <a:cs typeface="Arial"/>
              <a:sym typeface="Arial"/>
            </a:endParaRPr>
          </a:p>
        </p:txBody>
      </p:sp>
      <p:sp>
        <p:nvSpPr>
          <p:cNvPr id="205" name="Google Shape;205;p29"/>
          <p:cNvSpPr txBox="1"/>
          <p:nvPr>
            <p:ph idx="1" type="body"/>
          </p:nvPr>
        </p:nvSpPr>
        <p:spPr>
          <a:xfrm>
            <a:off x="221675" y="1350800"/>
            <a:ext cx="8520600" cy="3570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Arial"/>
              <a:buChar char="●"/>
            </a:pPr>
            <a:r>
              <a:rPr lang="en">
                <a:latin typeface="Arial"/>
                <a:ea typeface="Arial"/>
                <a:cs typeface="Arial"/>
                <a:sym typeface="Arial"/>
              </a:rPr>
              <a:t>Doing the ‘everyday’ research with real 3D printing in the next time , so they can understand how current 3D printers may be integrated into their home environment.</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Doing the ‘everyday’ research with expert users and see how they use 3D printers in and outside of the home.</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Doing the ‘algorithm’ research ,but this time modify the size of the print seal for accurate printing . </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236050" y="2408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Our summary</a:t>
            </a:r>
            <a:endParaRPr sz="2400">
              <a:latin typeface="Arial"/>
              <a:ea typeface="Arial"/>
              <a:cs typeface="Arial"/>
              <a:sym typeface="Arial"/>
            </a:endParaRPr>
          </a:p>
        </p:txBody>
      </p:sp>
      <p:sp>
        <p:nvSpPr>
          <p:cNvPr id="211" name="Google Shape;211;p30"/>
          <p:cNvSpPr txBox="1"/>
          <p:nvPr>
            <p:ph idx="1" type="body"/>
          </p:nvPr>
        </p:nvSpPr>
        <p:spPr>
          <a:xfrm>
            <a:off x="311700" y="1263550"/>
            <a:ext cx="8520600" cy="33027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Font typeface="Arial"/>
              <a:buChar char="●"/>
            </a:pPr>
            <a:r>
              <a:rPr lang="en">
                <a:latin typeface="Arial"/>
                <a:ea typeface="Arial"/>
                <a:cs typeface="Arial"/>
                <a:sym typeface="Arial"/>
              </a:rPr>
              <a:t>W</a:t>
            </a:r>
            <a:r>
              <a:rPr lang="en">
                <a:latin typeface="Arial"/>
                <a:ea typeface="Arial"/>
                <a:cs typeface="Arial"/>
                <a:sym typeface="Arial"/>
              </a:rPr>
              <a:t>e very much enjoyed doing this work together. </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I</a:t>
            </a:r>
            <a:r>
              <a:rPr lang="en">
                <a:latin typeface="Arial"/>
                <a:ea typeface="Arial"/>
                <a:cs typeface="Arial"/>
                <a:sym typeface="Arial"/>
              </a:rPr>
              <a:t>t is a very interesting subject.</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We learned a lot of things about 3D printing technology.</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SzPts val="1800"/>
              <a:buFont typeface="Arial"/>
              <a:buChar char="●"/>
            </a:pPr>
            <a:r>
              <a:rPr lang="en">
                <a:latin typeface="Arial"/>
                <a:ea typeface="Arial"/>
                <a:cs typeface="Arial"/>
                <a:sym typeface="Arial"/>
              </a:rPr>
              <a:t>Experiment (watch the video).</a:t>
            </a:r>
            <a:endParaRPr>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1"/>
          <p:cNvSpPr txBox="1"/>
          <p:nvPr>
            <p:ph type="title"/>
          </p:nvPr>
        </p:nvSpPr>
        <p:spPr>
          <a:xfrm>
            <a:off x="228500" y="263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Video</a:t>
            </a:r>
            <a:endParaRPr sz="2400">
              <a:latin typeface="Arial"/>
              <a:ea typeface="Arial"/>
              <a:cs typeface="Arial"/>
              <a:sym typeface="Arial"/>
            </a:endParaRPr>
          </a:p>
        </p:txBody>
      </p:sp>
      <p:pic>
        <p:nvPicPr>
          <p:cNvPr id="217" name="Google Shape;217;p31" title="3d_printing_vase.mp4">
            <a:hlinkClick r:id="rId3"/>
          </p:cNvPr>
          <p:cNvPicPr preferRelativeResize="0"/>
          <p:nvPr/>
        </p:nvPicPr>
        <p:blipFill>
          <a:blip r:embed="rId4">
            <a:alphaModFix/>
          </a:blip>
          <a:stretch>
            <a:fillRect/>
          </a:stretch>
        </p:blipFill>
        <p:spPr>
          <a:xfrm>
            <a:off x="1125513" y="773299"/>
            <a:ext cx="6892974" cy="39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4"/>
          <p:cNvSpPr txBox="1"/>
          <p:nvPr>
            <p:ph type="title"/>
          </p:nvPr>
        </p:nvSpPr>
        <p:spPr>
          <a:xfrm>
            <a:off x="234500" y="234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What is 3D printer?</a:t>
            </a:r>
            <a:endParaRPr sz="2400">
              <a:latin typeface="Arial"/>
              <a:ea typeface="Arial"/>
              <a:cs typeface="Arial"/>
              <a:sym typeface="Arial"/>
            </a:endParaRPr>
          </a:p>
        </p:txBody>
      </p:sp>
      <p:sp>
        <p:nvSpPr>
          <p:cNvPr id="79" name="Google Shape;79;p14"/>
          <p:cNvSpPr txBox="1"/>
          <p:nvPr>
            <p:ph idx="1" type="body"/>
          </p:nvPr>
        </p:nvSpPr>
        <p:spPr>
          <a:xfrm>
            <a:off x="311700" y="1266325"/>
            <a:ext cx="8520600" cy="34998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Font typeface="Arial"/>
              <a:buChar char="●"/>
            </a:pPr>
            <a:r>
              <a:rPr lang="en" sz="1900">
                <a:solidFill>
                  <a:srgbClr val="222222"/>
                </a:solidFill>
                <a:highlight>
                  <a:srgbClr val="FFFFFF"/>
                </a:highlight>
                <a:latin typeface="Arial"/>
                <a:ea typeface="Arial"/>
                <a:cs typeface="Arial"/>
                <a:sym typeface="Arial"/>
              </a:rPr>
              <a:t>Three-dimensional object from a computer-aided design model</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FFFFF"/>
                </a:highlight>
                <a:latin typeface="Arial"/>
                <a:ea typeface="Arial"/>
                <a:cs typeface="Arial"/>
                <a:sym typeface="Arial"/>
              </a:rPr>
              <a:t>What </a:t>
            </a:r>
            <a:r>
              <a:rPr lang="en" sz="1900">
                <a:solidFill>
                  <a:srgbClr val="222222"/>
                </a:solidFill>
                <a:highlight>
                  <a:srgbClr val="FFFFFF"/>
                </a:highlight>
                <a:latin typeface="Arial"/>
                <a:ea typeface="Arial"/>
                <a:cs typeface="Arial"/>
                <a:sym typeface="Arial"/>
              </a:rPr>
              <a:t>3D printable models created with?</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FFFFF"/>
                </a:highlight>
                <a:latin typeface="Arial"/>
                <a:ea typeface="Arial"/>
                <a:cs typeface="Arial"/>
                <a:sym typeface="Arial"/>
              </a:rPr>
              <a:t>L</a:t>
            </a:r>
            <a:r>
              <a:rPr lang="en" sz="1900">
                <a:solidFill>
                  <a:srgbClr val="222222"/>
                </a:solidFill>
                <a:highlight>
                  <a:srgbClr val="FFFFFF"/>
                </a:highlight>
                <a:latin typeface="Arial"/>
                <a:ea typeface="Arial"/>
                <a:cs typeface="Arial"/>
                <a:sym typeface="Arial"/>
              </a:rPr>
              <a:t>ayer by layer</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FFFFF"/>
                </a:highlight>
                <a:latin typeface="Arial"/>
                <a:ea typeface="Arial"/>
                <a:cs typeface="Arial"/>
                <a:sym typeface="Arial"/>
              </a:rPr>
              <a:t>Materials</a:t>
            </a:r>
            <a:r>
              <a:rPr lang="en" sz="1900">
                <a:solidFill>
                  <a:srgbClr val="222222"/>
                </a:solidFill>
                <a:highlight>
                  <a:srgbClr val="FFFFFF"/>
                </a:highlight>
                <a:latin typeface="Arial"/>
                <a:ea typeface="Arial"/>
                <a:cs typeface="Arial"/>
                <a:sym typeface="Arial"/>
              </a:rPr>
              <a:t> </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FFFFF"/>
                </a:highlight>
                <a:latin typeface="Arial"/>
                <a:ea typeface="Arial"/>
                <a:cs typeface="Arial"/>
                <a:sym typeface="Arial"/>
              </a:rPr>
              <a:t>Printing methods - sla / fdm</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8F9FA"/>
                </a:highlight>
                <a:latin typeface="Arial"/>
                <a:ea typeface="Arial"/>
                <a:cs typeface="Arial"/>
                <a:sym typeface="Arial"/>
              </a:rPr>
              <a:t>Advantages</a:t>
            </a:r>
            <a:endParaRPr sz="1900">
              <a:solidFill>
                <a:srgbClr val="222222"/>
              </a:solidFill>
              <a:highlight>
                <a:srgbClr val="FFFFFF"/>
              </a:highlight>
              <a:latin typeface="Arial"/>
              <a:ea typeface="Arial"/>
              <a:cs typeface="Arial"/>
              <a:sym typeface="Arial"/>
            </a:endParaRPr>
          </a:p>
          <a:p>
            <a:pPr indent="-349250" lvl="0" marL="457200" rtl="0" algn="l">
              <a:lnSpc>
                <a:spcPct val="150000"/>
              </a:lnSpc>
              <a:spcBef>
                <a:spcPts val="0"/>
              </a:spcBef>
              <a:spcAft>
                <a:spcPts val="0"/>
              </a:spcAft>
              <a:buClr>
                <a:srgbClr val="222222"/>
              </a:buClr>
              <a:buSzPts val="1900"/>
              <a:buFont typeface="Arial"/>
              <a:buChar char="●"/>
            </a:pPr>
            <a:r>
              <a:rPr lang="en" sz="1900">
                <a:solidFill>
                  <a:srgbClr val="222222"/>
                </a:solidFill>
                <a:highlight>
                  <a:srgbClr val="FFFFFF"/>
                </a:highlight>
                <a:latin typeface="Arial"/>
                <a:ea typeface="Arial"/>
                <a:cs typeface="Arial"/>
                <a:sym typeface="Arial"/>
              </a:rPr>
              <a:t>Use today</a:t>
            </a:r>
            <a:endParaRPr sz="1900">
              <a:solidFill>
                <a:srgbClr val="222222"/>
              </a:solidFill>
              <a:highlight>
                <a:srgbClr val="FFFFFF"/>
              </a:highlight>
              <a:latin typeface="Arial"/>
              <a:ea typeface="Arial"/>
              <a:cs typeface="Arial"/>
              <a:sym typeface="Arial"/>
            </a:endParaRPr>
          </a:p>
          <a:p>
            <a:pPr indent="0" lvl="0" marL="457200" rtl="1" algn="r">
              <a:lnSpc>
                <a:spcPct val="150000"/>
              </a:lnSpc>
              <a:spcBef>
                <a:spcPts val="1600"/>
              </a:spcBef>
              <a:spcAft>
                <a:spcPts val="1600"/>
              </a:spcAft>
              <a:buNone/>
            </a:pPr>
            <a:r>
              <a:t/>
            </a:r>
            <a:endParaRPr sz="1400">
              <a:solidFill>
                <a:srgbClr val="222222"/>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2"/>
          <p:cNvSpPr txBox="1"/>
          <p:nvPr>
            <p:ph type="title"/>
          </p:nvPr>
        </p:nvSpPr>
        <p:spPr>
          <a:xfrm>
            <a:off x="221675" y="236450"/>
            <a:ext cx="7030500" cy="999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latin typeface="Arial"/>
                <a:ea typeface="Arial"/>
                <a:cs typeface="Arial"/>
                <a:sym typeface="Arial"/>
              </a:rPr>
              <a:t>Bibliography</a:t>
            </a:r>
            <a:endParaRPr sz="2400">
              <a:latin typeface="Arial"/>
              <a:ea typeface="Arial"/>
              <a:cs typeface="Arial"/>
              <a:sym typeface="Arial"/>
            </a:endParaRPr>
          </a:p>
          <a:p>
            <a:pPr indent="0" lvl="0" marL="0" rtl="0" algn="l">
              <a:spcBef>
                <a:spcPts val="1600"/>
              </a:spcBef>
              <a:spcAft>
                <a:spcPts val="0"/>
              </a:spcAft>
              <a:buNone/>
            </a:pPr>
            <a:r>
              <a:t/>
            </a:r>
            <a:endParaRPr b="0" sz="1400">
              <a:latin typeface="Arial"/>
              <a:ea typeface="Arial"/>
              <a:cs typeface="Arial"/>
              <a:sym typeface="Arial"/>
            </a:endParaRPr>
          </a:p>
        </p:txBody>
      </p:sp>
      <p:sp>
        <p:nvSpPr>
          <p:cNvPr id="223" name="Google Shape;223;p32"/>
          <p:cNvSpPr txBox="1"/>
          <p:nvPr>
            <p:ph idx="1" type="body"/>
          </p:nvPr>
        </p:nvSpPr>
        <p:spPr>
          <a:xfrm>
            <a:off x="221675" y="1573050"/>
            <a:ext cx="8520600" cy="2561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222222"/>
              </a:buClr>
              <a:buSzPts val="1800"/>
              <a:buFont typeface="Roboto"/>
              <a:buAutoNum type="arabicPeriod"/>
            </a:pPr>
            <a:r>
              <a:rPr lang="en">
                <a:solidFill>
                  <a:srgbClr val="222222"/>
                </a:solidFill>
                <a:highlight>
                  <a:srgbClr val="FFFFFF"/>
                </a:highlight>
                <a:latin typeface="Arial"/>
                <a:ea typeface="Arial"/>
                <a:cs typeface="Arial"/>
                <a:sym typeface="Arial"/>
              </a:rPr>
              <a:t>Rita Shewbridge, Amy Hurst and Shaun K. Kane ,</a:t>
            </a:r>
            <a:r>
              <a:rPr b="1" lang="en">
                <a:solidFill>
                  <a:srgbClr val="222222"/>
                </a:solidFill>
                <a:highlight>
                  <a:srgbClr val="FFFFFF"/>
                </a:highlight>
                <a:latin typeface="Arial"/>
                <a:ea typeface="Arial"/>
                <a:cs typeface="Arial"/>
                <a:sym typeface="Arial"/>
              </a:rPr>
              <a:t>”Everyday Making: Identifying Future Uses  for 3D Printing in the Home ”,</a:t>
            </a:r>
            <a:r>
              <a:rPr lang="en">
                <a:solidFill>
                  <a:srgbClr val="222222"/>
                </a:solidFill>
                <a:highlight>
                  <a:srgbClr val="FFFFFF"/>
                </a:highlight>
                <a:latin typeface="Arial"/>
                <a:ea typeface="Arial"/>
                <a:cs typeface="Arial"/>
                <a:sym typeface="Arial"/>
              </a:rPr>
              <a:t>Digital Fabrication Landscapes,(June 2014) :815-824</a:t>
            </a:r>
            <a:br>
              <a:rPr lang="en">
                <a:solidFill>
                  <a:srgbClr val="222222"/>
                </a:solidFill>
                <a:highlight>
                  <a:srgbClr val="FFFFFF"/>
                </a:highlight>
                <a:latin typeface="Arial"/>
                <a:ea typeface="Arial"/>
                <a:cs typeface="Arial"/>
                <a:sym typeface="Arial"/>
              </a:rPr>
            </a:br>
            <a:br>
              <a:rPr lang="en">
                <a:solidFill>
                  <a:srgbClr val="222222"/>
                </a:solidFill>
                <a:highlight>
                  <a:srgbClr val="FFFFFF"/>
                </a:highlight>
                <a:latin typeface="Arial"/>
                <a:ea typeface="Arial"/>
                <a:cs typeface="Arial"/>
                <a:sym typeface="Arial"/>
              </a:rPr>
            </a:br>
            <a:endParaRPr>
              <a:solidFill>
                <a:srgbClr val="222222"/>
              </a:solidFill>
              <a:highlight>
                <a:srgbClr val="FFFFFF"/>
              </a:highlight>
              <a:latin typeface="Arial"/>
              <a:ea typeface="Arial"/>
              <a:cs typeface="Arial"/>
              <a:sym typeface="Arial"/>
            </a:endParaRPr>
          </a:p>
          <a:p>
            <a:pPr indent="-342900" lvl="0" marL="457200" rtl="0" algn="l">
              <a:spcBef>
                <a:spcPts val="0"/>
              </a:spcBef>
              <a:spcAft>
                <a:spcPts val="0"/>
              </a:spcAft>
              <a:buClr>
                <a:srgbClr val="222222"/>
              </a:buClr>
              <a:buSzPts val="1800"/>
              <a:buFont typeface="Roboto"/>
              <a:buAutoNum type="arabicPeriod"/>
            </a:pPr>
            <a:r>
              <a:rPr lang="en">
                <a:solidFill>
                  <a:srgbClr val="222222"/>
                </a:solidFill>
                <a:highlight>
                  <a:srgbClr val="FFFFFF"/>
                </a:highlight>
                <a:latin typeface="Arial"/>
                <a:ea typeface="Arial"/>
                <a:cs typeface="Arial"/>
                <a:sym typeface="Arial"/>
              </a:rPr>
              <a:t>Chuang Jia ,Zhao Li and Liangxi Xie , </a:t>
            </a:r>
            <a:r>
              <a:rPr b="1" lang="en">
                <a:solidFill>
                  <a:srgbClr val="222222"/>
                </a:solidFill>
                <a:highlight>
                  <a:srgbClr val="FFFFFF"/>
                </a:highlight>
                <a:latin typeface="Arial"/>
                <a:ea typeface="Arial"/>
                <a:cs typeface="Arial"/>
                <a:sym typeface="Arial"/>
              </a:rPr>
              <a:t>“A 3D printer using column coordinate system and slice algorithm”</a:t>
            </a:r>
            <a:r>
              <a:rPr lang="en">
                <a:solidFill>
                  <a:srgbClr val="222222"/>
                </a:solidFill>
                <a:highlight>
                  <a:srgbClr val="FFFFFF"/>
                </a:highlight>
                <a:latin typeface="Arial"/>
                <a:ea typeface="Arial"/>
                <a:cs typeface="Arial"/>
                <a:sym typeface="Arial"/>
              </a:rPr>
              <a:t> , Wuhan University of Science and Technology (May 2018): 95-99</a:t>
            </a:r>
            <a:endParaRPr>
              <a:solidFill>
                <a:srgbClr val="222222"/>
              </a:solidFill>
              <a:highlight>
                <a:srgbClr val="FFFFFF"/>
              </a:highlight>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2508250" y="1786200"/>
            <a:ext cx="6197400" cy="15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Arial"/>
                <a:ea typeface="Arial"/>
                <a:cs typeface="Arial"/>
                <a:sym typeface="Arial"/>
              </a:rPr>
              <a:t>Questions ?</a:t>
            </a:r>
            <a:endParaRPr sz="6000">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226925" y="2130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History</a:t>
            </a:r>
            <a:endParaRPr sz="2400">
              <a:latin typeface="Arial"/>
              <a:ea typeface="Arial"/>
              <a:cs typeface="Arial"/>
              <a:sym typeface="Arial"/>
            </a:endParaRPr>
          </a:p>
        </p:txBody>
      </p:sp>
      <p:sp>
        <p:nvSpPr>
          <p:cNvPr id="85" name="Google Shape;85;p15"/>
          <p:cNvSpPr txBox="1"/>
          <p:nvPr>
            <p:ph idx="1" type="body"/>
          </p:nvPr>
        </p:nvSpPr>
        <p:spPr>
          <a:xfrm>
            <a:off x="311700" y="920400"/>
            <a:ext cx="8520600" cy="3302700"/>
          </a:xfrm>
          <a:prstGeom prst="rect">
            <a:avLst/>
          </a:prstGeom>
          <a:ln>
            <a:noFill/>
          </a:ln>
        </p:spPr>
        <p:txBody>
          <a:bodyPr anchorCtr="0" anchor="t" bIns="91425" lIns="91425" spcFirstLastPara="1" rIns="91425" wrap="square" tIns="91425">
            <a:noAutofit/>
          </a:bodyPr>
          <a:lstStyle/>
          <a:p>
            <a:pPr indent="0" lvl="0" marL="0" rtl="0" algn="l">
              <a:lnSpc>
                <a:spcPct val="150000"/>
              </a:lnSpc>
              <a:spcBef>
                <a:spcPts val="500"/>
              </a:spcBef>
              <a:spcAft>
                <a:spcPts val="0"/>
              </a:spcAft>
              <a:buNone/>
            </a:pPr>
            <a:r>
              <a:t/>
            </a:r>
            <a:endParaRPr>
              <a:solidFill>
                <a:srgbClr val="000000"/>
              </a:solidFill>
              <a:highlight>
                <a:srgbClr val="FFFFFF"/>
              </a:highlight>
              <a:latin typeface="Arial"/>
              <a:ea typeface="Arial"/>
              <a:cs typeface="Arial"/>
              <a:sym typeface="Arial"/>
            </a:endParaRPr>
          </a:p>
          <a:p>
            <a:pPr indent="0" lvl="0" marL="0" rtl="0" algn="l">
              <a:lnSpc>
                <a:spcPct val="150000"/>
              </a:lnSpc>
              <a:spcBef>
                <a:spcPts val="500"/>
              </a:spcBef>
              <a:spcAft>
                <a:spcPts val="0"/>
              </a:spcAft>
              <a:buNone/>
            </a:pPr>
            <a:r>
              <a:rPr lang="en">
                <a:solidFill>
                  <a:srgbClr val="000000"/>
                </a:solidFill>
                <a:latin typeface="Arial"/>
                <a:ea typeface="Arial"/>
                <a:cs typeface="Arial"/>
                <a:sym typeface="Arial"/>
              </a:rPr>
              <a:t>The 1980s: Birth of the main 3D Printing Techniques​</a:t>
            </a:r>
            <a:endParaRPr>
              <a:solidFill>
                <a:srgbClr val="000000"/>
              </a:solidFill>
              <a:latin typeface="Arial"/>
              <a:ea typeface="Arial"/>
              <a:cs typeface="Arial"/>
              <a:sym typeface="Arial"/>
            </a:endParaRPr>
          </a:p>
          <a:p>
            <a:pPr indent="0" lvl="0" marL="0" rtl="0" algn="l">
              <a:lnSpc>
                <a:spcPct val="150000"/>
              </a:lnSpc>
              <a:spcBef>
                <a:spcPts val="500"/>
              </a:spcBef>
              <a:spcAft>
                <a:spcPts val="0"/>
              </a:spcAft>
              <a:buNone/>
            </a:pPr>
            <a:r>
              <a:rPr lang="en">
                <a:solidFill>
                  <a:srgbClr val="000000"/>
                </a:solidFill>
                <a:latin typeface="Arial"/>
                <a:ea typeface="Arial"/>
                <a:cs typeface="Arial"/>
                <a:sym typeface="Arial"/>
              </a:rPr>
              <a:t>The 1990s: Emergence of the Main 3D Printers, Manufacturers, &amp; CAD tools</a:t>
            </a:r>
            <a:endParaRPr>
              <a:solidFill>
                <a:srgbClr val="000000"/>
              </a:solidFill>
              <a:latin typeface="Arial"/>
              <a:ea typeface="Arial"/>
              <a:cs typeface="Arial"/>
              <a:sym typeface="Arial"/>
            </a:endParaRPr>
          </a:p>
          <a:p>
            <a:pPr indent="0" lvl="0" marL="0" rtl="0" algn="l">
              <a:lnSpc>
                <a:spcPct val="150000"/>
              </a:lnSpc>
              <a:spcBef>
                <a:spcPts val="500"/>
              </a:spcBef>
              <a:spcAft>
                <a:spcPts val="0"/>
              </a:spcAft>
              <a:buNone/>
            </a:pPr>
            <a:r>
              <a:rPr lang="en">
                <a:solidFill>
                  <a:srgbClr val="000000"/>
                </a:solidFill>
                <a:latin typeface="Arial"/>
                <a:ea typeface="Arial"/>
                <a:cs typeface="Arial"/>
                <a:sym typeface="Arial"/>
              </a:rPr>
              <a:t>The 2000s: 3D Printing Gains Media Visibility</a:t>
            </a:r>
            <a:endParaRPr>
              <a:solidFill>
                <a:srgbClr val="000000"/>
              </a:solidFill>
              <a:latin typeface="Arial"/>
              <a:ea typeface="Arial"/>
              <a:cs typeface="Arial"/>
              <a:sym typeface="Arial"/>
            </a:endParaRPr>
          </a:p>
          <a:p>
            <a:pPr indent="0" lvl="0" marL="0" rtl="0" algn="l">
              <a:lnSpc>
                <a:spcPct val="150000"/>
              </a:lnSpc>
              <a:spcBef>
                <a:spcPts val="500"/>
              </a:spcBef>
              <a:spcAft>
                <a:spcPts val="0"/>
              </a:spcAft>
              <a:buNone/>
            </a:pPr>
            <a:r>
              <a:rPr lang="en">
                <a:solidFill>
                  <a:srgbClr val="000000"/>
                </a:solidFill>
                <a:latin typeface="Arial"/>
                <a:ea typeface="Arial"/>
                <a:cs typeface="Arial"/>
                <a:sym typeface="Arial"/>
              </a:rPr>
              <a:t>The 2010s: Years of Visibility, Innovation and Hopes for 3D Printing</a:t>
            </a:r>
            <a:endParaRPr>
              <a:solidFill>
                <a:srgbClr val="000000"/>
              </a:solidFill>
              <a:latin typeface="Arial"/>
              <a:ea typeface="Arial"/>
              <a:cs typeface="Arial"/>
              <a:sym typeface="Arial"/>
            </a:endParaRPr>
          </a:p>
          <a:p>
            <a:pPr indent="0" lvl="0" marL="0" rtl="0" algn="l">
              <a:lnSpc>
                <a:spcPct val="150000"/>
              </a:lnSpc>
              <a:spcBef>
                <a:spcPts val="500"/>
              </a:spcBef>
              <a:spcAft>
                <a:spcPts val="0"/>
              </a:spcAft>
              <a:buNone/>
            </a:pPr>
            <a:r>
              <a:t/>
            </a:r>
            <a:endParaRPr>
              <a:solidFill>
                <a:srgbClr val="000000"/>
              </a:solidFill>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196650" y="2269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The articles</a:t>
            </a:r>
            <a:endParaRPr sz="2400">
              <a:latin typeface="Arial"/>
              <a:ea typeface="Arial"/>
              <a:cs typeface="Arial"/>
              <a:sym typeface="Arial"/>
            </a:endParaRPr>
          </a:p>
        </p:txBody>
      </p:sp>
      <p:sp>
        <p:nvSpPr>
          <p:cNvPr id="91" name="Google Shape;91;p16"/>
          <p:cNvSpPr txBox="1"/>
          <p:nvPr>
            <p:ph idx="1" type="body"/>
          </p:nvPr>
        </p:nvSpPr>
        <p:spPr>
          <a:xfrm>
            <a:off x="579825" y="1882500"/>
            <a:ext cx="3710400" cy="1378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Everyday Making: Identifying Future Uses  for 3D Printing in the Home</a:t>
            </a:r>
            <a:endParaRPr>
              <a:latin typeface="Arial"/>
              <a:ea typeface="Arial"/>
              <a:cs typeface="Arial"/>
              <a:sym typeface="Arial"/>
            </a:endParaRPr>
          </a:p>
          <a:p>
            <a:pPr indent="0" lvl="0" marL="0" rtl="0" algn="ctr">
              <a:spcBef>
                <a:spcPts val="1600"/>
              </a:spcBef>
              <a:spcAft>
                <a:spcPts val="1600"/>
              </a:spcAft>
              <a:buNone/>
            </a:pPr>
            <a:r>
              <a:t/>
            </a:r>
            <a:endParaRPr b="1">
              <a:latin typeface="Arial"/>
              <a:ea typeface="Arial"/>
              <a:cs typeface="Arial"/>
              <a:sym typeface="Arial"/>
            </a:endParaRPr>
          </a:p>
        </p:txBody>
      </p:sp>
      <p:sp>
        <p:nvSpPr>
          <p:cNvPr id="92" name="Google Shape;92;p16"/>
          <p:cNvSpPr txBox="1"/>
          <p:nvPr>
            <p:ph idx="1" type="body"/>
          </p:nvPr>
        </p:nvSpPr>
        <p:spPr>
          <a:xfrm>
            <a:off x="4853750" y="1833750"/>
            <a:ext cx="3710400" cy="1476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latin typeface="Arial"/>
                <a:ea typeface="Arial"/>
                <a:cs typeface="Arial"/>
                <a:sym typeface="Arial"/>
              </a:rPr>
              <a:t>A 3D printer using column coordinate system and slice algorithm</a:t>
            </a:r>
            <a:endParaRPr>
              <a:latin typeface="Arial"/>
              <a:ea typeface="Arial"/>
              <a:cs typeface="Arial"/>
              <a:sym typeface="Arial"/>
            </a:endParaRPr>
          </a:p>
        </p:txBody>
      </p:sp>
      <p:cxnSp>
        <p:nvCxnSpPr>
          <p:cNvPr id="93" name="Google Shape;93;p16"/>
          <p:cNvCxnSpPr/>
          <p:nvPr/>
        </p:nvCxnSpPr>
        <p:spPr>
          <a:xfrm>
            <a:off x="4561075" y="1633825"/>
            <a:ext cx="7500" cy="1664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idx="1" type="body"/>
          </p:nvPr>
        </p:nvSpPr>
        <p:spPr>
          <a:xfrm>
            <a:off x="311700" y="325675"/>
            <a:ext cx="8520600" cy="428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FF0000"/>
              </a:solidFill>
              <a:latin typeface="Arial"/>
              <a:ea typeface="Arial"/>
              <a:cs typeface="Arial"/>
              <a:sym typeface="Arial"/>
            </a:endParaRPr>
          </a:p>
          <a:p>
            <a:pPr indent="0" lvl="0" marL="0" rtl="0" algn="ctr">
              <a:spcBef>
                <a:spcPts val="1600"/>
              </a:spcBef>
              <a:spcAft>
                <a:spcPts val="0"/>
              </a:spcAft>
              <a:buNone/>
            </a:pPr>
            <a:r>
              <a:t/>
            </a:r>
            <a:endParaRPr b="1">
              <a:solidFill>
                <a:srgbClr val="000000"/>
              </a:solidFill>
              <a:latin typeface="Arial"/>
              <a:ea typeface="Arial"/>
              <a:cs typeface="Arial"/>
              <a:sym typeface="Arial"/>
            </a:endParaRPr>
          </a:p>
          <a:p>
            <a:pPr indent="0" lvl="0" marL="0" rtl="0" algn="ctr">
              <a:spcBef>
                <a:spcPts val="1600"/>
              </a:spcBef>
              <a:spcAft>
                <a:spcPts val="0"/>
              </a:spcAft>
              <a:buNone/>
            </a:pPr>
            <a:r>
              <a:t/>
            </a:r>
            <a:endParaRPr b="1">
              <a:solidFill>
                <a:srgbClr val="000000"/>
              </a:solidFill>
              <a:latin typeface="Arial"/>
              <a:ea typeface="Arial"/>
              <a:cs typeface="Arial"/>
              <a:sym typeface="Arial"/>
            </a:endParaRPr>
          </a:p>
          <a:p>
            <a:pPr indent="0" lvl="0" marL="0" rtl="0" algn="l">
              <a:spcBef>
                <a:spcPts val="1600"/>
              </a:spcBef>
              <a:spcAft>
                <a:spcPts val="0"/>
              </a:spcAft>
              <a:buNone/>
            </a:pPr>
            <a:r>
              <a:t/>
            </a:r>
            <a:endParaRPr b="1">
              <a:solidFill>
                <a:srgbClr val="000000"/>
              </a:solidFill>
              <a:latin typeface="Arial"/>
              <a:ea typeface="Arial"/>
              <a:cs typeface="Arial"/>
              <a:sym typeface="Arial"/>
            </a:endParaRPr>
          </a:p>
          <a:p>
            <a:pPr indent="0" lvl="0" marL="0" rtl="0" algn="ctr">
              <a:spcBef>
                <a:spcPts val="1600"/>
              </a:spcBef>
              <a:spcAft>
                <a:spcPts val="1600"/>
              </a:spcAft>
              <a:buNone/>
            </a:pPr>
            <a:r>
              <a:rPr lang="en">
                <a:solidFill>
                  <a:srgbClr val="000000"/>
                </a:solidFill>
                <a:latin typeface="Arial"/>
                <a:ea typeface="Arial"/>
                <a:cs typeface="Arial"/>
                <a:sym typeface="Arial"/>
              </a:rPr>
              <a:t>Rita Shewbridge, Amy Hurst, Shaun K. Kane UMBC, Baltimore, MD 21250 {shewb1, amyhurst, skane}@umbc.edu </a:t>
            </a:r>
            <a:endParaRPr>
              <a:solidFill>
                <a:srgbClr val="000000"/>
              </a:solidFill>
              <a:latin typeface="Arial"/>
              <a:ea typeface="Arial"/>
              <a:cs typeface="Arial"/>
              <a:sym typeface="Arial"/>
            </a:endParaRPr>
          </a:p>
        </p:txBody>
      </p:sp>
      <p:sp>
        <p:nvSpPr>
          <p:cNvPr id="99" name="Google Shape;99;p17"/>
          <p:cNvSpPr txBox="1"/>
          <p:nvPr/>
        </p:nvSpPr>
        <p:spPr>
          <a:xfrm>
            <a:off x="1240500" y="1263175"/>
            <a:ext cx="4356900" cy="5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7"/>
          <p:cNvSpPr txBox="1"/>
          <p:nvPr/>
        </p:nvSpPr>
        <p:spPr>
          <a:xfrm>
            <a:off x="226925" y="226925"/>
            <a:ext cx="7806000" cy="508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chemeClr val="accent1"/>
                </a:solidFill>
              </a:rPr>
              <a:t>Everyday Making: Identifying Future Uses  for 3D Printing in the Home</a:t>
            </a:r>
            <a:endParaRPr b="1" sz="2400">
              <a:solidFill>
                <a:schemeClr val="accent1"/>
              </a:solidFill>
            </a:endParaRPr>
          </a:p>
          <a:p>
            <a:pPr indent="0" lvl="0" marL="0" rtl="0" algn="l">
              <a:spcBef>
                <a:spcPts val="160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idx="1" type="body"/>
          </p:nvPr>
        </p:nvSpPr>
        <p:spPr>
          <a:xfrm>
            <a:off x="311700" y="937925"/>
            <a:ext cx="8520600" cy="3631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3000">
              <a:solidFill>
                <a:schemeClr val="accent1"/>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Predicting the f</a:t>
            </a:r>
            <a:r>
              <a:rPr lang="en">
                <a:solidFill>
                  <a:srgbClr val="000000"/>
                </a:solidFill>
                <a:latin typeface="Arial"/>
                <a:ea typeface="Arial"/>
                <a:cs typeface="Arial"/>
                <a:sym typeface="Arial"/>
              </a:rPr>
              <a:t>uture daily use of 3D printing by different households.</a:t>
            </a:r>
            <a:endParaRPr>
              <a:solidFill>
                <a:srgbClr val="333333"/>
              </a:solidFill>
              <a:highlight>
                <a:srgbClr val="FFFFFF"/>
              </a:highlight>
              <a:latin typeface="Arial"/>
              <a:ea typeface="Arial"/>
              <a:cs typeface="Arial"/>
              <a:sym typeface="Arial"/>
            </a:endParaRPr>
          </a:p>
          <a:p>
            <a:pPr indent="0" lvl="0" marL="457200" rtl="0" algn="l">
              <a:spcBef>
                <a:spcPts val="0"/>
              </a:spcBef>
              <a:spcAft>
                <a:spcPts val="0"/>
              </a:spcAft>
              <a:buNone/>
            </a:pPr>
            <a:r>
              <a:t/>
            </a:r>
            <a:endParaRPr>
              <a:solidFill>
                <a:srgbClr val="333333"/>
              </a:solidFill>
              <a:highlight>
                <a:srgbClr val="FFFFFF"/>
              </a:highlight>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 R</a:t>
            </a:r>
            <a:r>
              <a:rPr lang="en">
                <a:solidFill>
                  <a:srgbClr val="000000"/>
                </a:solidFill>
                <a:latin typeface="Arial"/>
                <a:ea typeface="Arial"/>
                <a:cs typeface="Arial"/>
                <a:sym typeface="Arial"/>
              </a:rPr>
              <a:t>esearch:</a:t>
            </a:r>
            <a:endParaRPr>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Char char="○"/>
            </a:pPr>
            <a:r>
              <a:rPr lang="en" sz="1800" u="sng">
                <a:solidFill>
                  <a:srgbClr val="000000"/>
                </a:solidFill>
                <a:latin typeface="Arial"/>
                <a:ea typeface="Arial"/>
                <a:cs typeface="Arial"/>
                <a:sym typeface="Arial"/>
              </a:rPr>
              <a:t>Purpose</a:t>
            </a:r>
            <a:r>
              <a:rPr lang="en" sz="1800">
                <a:solidFill>
                  <a:srgbClr val="000000"/>
                </a:solidFill>
                <a:latin typeface="Arial"/>
                <a:ea typeface="Arial"/>
                <a:cs typeface="Arial"/>
                <a:sym typeface="Arial"/>
              </a:rPr>
              <a:t>: </a:t>
            </a:r>
            <a:r>
              <a:rPr lang="en" sz="1800">
                <a:solidFill>
                  <a:srgbClr val="000000"/>
                </a:solidFill>
                <a:highlight>
                  <a:srgbClr val="FFFFFF"/>
                </a:highlight>
                <a:latin typeface="Arial"/>
                <a:ea typeface="Arial"/>
                <a:cs typeface="Arial"/>
                <a:sym typeface="Arial"/>
              </a:rPr>
              <a:t>E</a:t>
            </a:r>
            <a:r>
              <a:rPr lang="en" sz="1800">
                <a:solidFill>
                  <a:srgbClr val="000000"/>
                </a:solidFill>
                <a:highlight>
                  <a:srgbClr val="FFFFFF"/>
                </a:highlight>
                <a:latin typeface="Arial"/>
                <a:ea typeface="Arial"/>
                <a:cs typeface="Arial"/>
                <a:sym typeface="Arial"/>
              </a:rPr>
              <a:t>xamining the potential for everyday </a:t>
            </a:r>
            <a:r>
              <a:rPr lang="en" sz="1800">
                <a:solidFill>
                  <a:srgbClr val="000000"/>
                </a:solidFill>
                <a:latin typeface="Arial"/>
                <a:ea typeface="Arial"/>
                <a:cs typeface="Arial"/>
                <a:sym typeface="Arial"/>
              </a:rPr>
              <a:t>use of 3D printing</a:t>
            </a:r>
            <a:r>
              <a:rPr lang="en" sz="1800">
                <a:solidFill>
                  <a:srgbClr val="000000"/>
                </a:solidFill>
                <a:highlight>
                  <a:srgbClr val="FFFFFF"/>
                </a:highlight>
                <a:latin typeface="Arial"/>
                <a:ea typeface="Arial"/>
                <a:cs typeface="Arial"/>
                <a:sym typeface="Arial"/>
              </a:rPr>
              <a:t> in the home.</a:t>
            </a:r>
            <a:endParaRPr sz="1800">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Char char="○"/>
            </a:pPr>
            <a:r>
              <a:rPr lang="en" sz="1800" u="sng">
                <a:solidFill>
                  <a:srgbClr val="000000"/>
                </a:solidFill>
                <a:latin typeface="Arial"/>
                <a:ea typeface="Arial"/>
                <a:cs typeface="Arial"/>
                <a:sym typeface="Arial"/>
              </a:rPr>
              <a:t>Research question</a:t>
            </a:r>
            <a:r>
              <a:rPr lang="en" sz="1800" u="sng">
                <a:solidFill>
                  <a:srgbClr val="333333"/>
                </a:solidFill>
                <a:highlight>
                  <a:srgbClr val="FFFFFF"/>
                </a:highlight>
                <a:latin typeface="Arial"/>
                <a:ea typeface="Arial"/>
                <a:cs typeface="Arial"/>
                <a:sym typeface="Arial"/>
              </a:rPr>
              <a:t>:</a:t>
            </a:r>
            <a:r>
              <a:rPr lang="en" sz="1800">
                <a:solidFill>
                  <a:srgbClr val="333333"/>
                </a:solidFill>
                <a:highlight>
                  <a:srgbClr val="FFFFFF"/>
                </a:highlight>
                <a:latin typeface="Arial"/>
                <a:ea typeface="Arial"/>
                <a:cs typeface="Arial"/>
                <a:sym typeface="Arial"/>
              </a:rPr>
              <a:t> </a:t>
            </a:r>
            <a:r>
              <a:rPr lang="en" sz="1800">
                <a:solidFill>
                  <a:srgbClr val="000000"/>
                </a:solidFill>
                <a:latin typeface="Arial"/>
                <a:ea typeface="Arial"/>
                <a:cs typeface="Arial"/>
                <a:sym typeface="Arial"/>
              </a:rPr>
              <a:t>What will be the future daily use of 3D printing by average families in their homes?</a:t>
            </a:r>
            <a:endParaRPr sz="1800">
              <a:solidFill>
                <a:srgbClr val="000000"/>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ctr">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400">
              <a:solidFill>
                <a:schemeClr val="dk1"/>
              </a:solidFill>
              <a:latin typeface="Arial"/>
              <a:ea typeface="Arial"/>
              <a:cs typeface="Arial"/>
              <a:sym typeface="Arial"/>
            </a:endParaRPr>
          </a:p>
          <a:p>
            <a:pPr indent="0" lvl="0" marL="0" rtl="0" algn="l">
              <a:spcBef>
                <a:spcPts val="0"/>
              </a:spcBef>
              <a:spcAft>
                <a:spcPts val="1600"/>
              </a:spcAft>
              <a:buNone/>
            </a:pPr>
            <a:r>
              <a:t/>
            </a:r>
            <a:endParaRPr>
              <a:latin typeface="Arial"/>
              <a:ea typeface="Arial"/>
              <a:cs typeface="Arial"/>
              <a:sym typeface="Arial"/>
            </a:endParaRPr>
          </a:p>
        </p:txBody>
      </p:sp>
      <p:sp>
        <p:nvSpPr>
          <p:cNvPr id="106" name="Google Shape;106;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latin typeface="Tahoma"/>
                <a:ea typeface="Tahoma"/>
                <a:cs typeface="Tahoma"/>
                <a:sym typeface="Tahoma"/>
              </a:rPr>
              <a:t>			</a:t>
            </a:r>
            <a:endParaRPr>
              <a:latin typeface="Tahoma"/>
              <a:ea typeface="Tahoma"/>
              <a:cs typeface="Tahoma"/>
              <a:sym typeface="Tahoma"/>
            </a:endParaRPr>
          </a:p>
        </p:txBody>
      </p:sp>
      <p:sp>
        <p:nvSpPr>
          <p:cNvPr id="107" name="Google Shape;107;p18"/>
          <p:cNvSpPr txBox="1"/>
          <p:nvPr/>
        </p:nvSpPr>
        <p:spPr>
          <a:xfrm>
            <a:off x="215100" y="226900"/>
            <a:ext cx="4356900" cy="50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rPr>
              <a:t>Introduction</a:t>
            </a:r>
            <a:endParaRPr b="1" sz="2400">
              <a:solidFill>
                <a:schemeClr val="accent1"/>
              </a:solidFill>
            </a:endParaRPr>
          </a:p>
          <a:p>
            <a:pPr indent="0" lvl="0" marL="0" rtl="0" algn="l">
              <a:spcBef>
                <a:spcPts val="0"/>
              </a:spcBef>
              <a:spcAft>
                <a:spcPts val="0"/>
              </a:spcAft>
              <a:buNone/>
            </a:pPr>
            <a:r>
              <a:t/>
            </a:r>
            <a:endParaRPr b="1" sz="24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17947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highlight>
                  <a:srgbClr val="FFFFFF"/>
                </a:highlight>
                <a:latin typeface="Arial"/>
                <a:ea typeface="Arial"/>
                <a:cs typeface="Arial"/>
                <a:sym typeface="Arial"/>
              </a:rPr>
              <a:t>Research method</a:t>
            </a:r>
            <a:endParaRPr sz="2400">
              <a:latin typeface="Arial"/>
              <a:ea typeface="Arial"/>
              <a:cs typeface="Arial"/>
              <a:sym typeface="Arial"/>
            </a:endParaRPr>
          </a:p>
        </p:txBody>
      </p:sp>
      <p:sp>
        <p:nvSpPr>
          <p:cNvPr id="113" name="Google Shape;113;p19"/>
          <p:cNvSpPr txBox="1"/>
          <p:nvPr>
            <p:ph idx="1" type="body"/>
          </p:nvPr>
        </p:nvSpPr>
        <p:spPr>
          <a:xfrm>
            <a:off x="311700" y="1021050"/>
            <a:ext cx="8520600" cy="3101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10 different </a:t>
            </a:r>
            <a:r>
              <a:rPr lang="en">
                <a:solidFill>
                  <a:srgbClr val="000000"/>
                </a:solidFill>
                <a:latin typeface="Arial"/>
                <a:ea typeface="Arial"/>
                <a:cs typeface="Arial"/>
                <a:sym typeface="Arial"/>
              </a:rPr>
              <a:t>households with 28 individuals, got keep a fake 3D printer in their home for 4 weeks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individuals were asked to think about products they would be interest in creating.</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9144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 individuals got subjects and questions to help them to be more creative and think about a variety of products.</a:t>
            </a:r>
            <a:endParaRPr>
              <a:solidFill>
                <a:srgbClr val="000000"/>
              </a:solidFill>
              <a:latin typeface="Arial"/>
              <a:ea typeface="Arial"/>
              <a:cs typeface="Arial"/>
              <a:sym typeface="Arial"/>
            </a:endParaRPr>
          </a:p>
          <a:p>
            <a:pPr indent="0" lvl="0" marL="0" rtl="0" algn="l">
              <a:spcBef>
                <a:spcPts val="1600"/>
              </a:spcBef>
              <a:spcAft>
                <a:spcPts val="0"/>
              </a:spcAft>
              <a:buNone/>
            </a:pPr>
            <a:r>
              <a:t/>
            </a:r>
            <a:endParaRPr>
              <a:solidFill>
                <a:srgbClr val="000000"/>
              </a:solidFill>
              <a:latin typeface="Arial"/>
              <a:ea typeface="Arial"/>
              <a:cs typeface="Arial"/>
              <a:sym typeface="Arial"/>
            </a:endParaRPr>
          </a:p>
          <a:p>
            <a:pPr indent="0" lvl="0" marL="0" rtl="0" algn="l">
              <a:spcBef>
                <a:spcPts val="1600"/>
              </a:spcBef>
              <a:spcAft>
                <a:spcPts val="1600"/>
              </a:spcAft>
              <a:buNone/>
            </a:pPr>
            <a:r>
              <a:t/>
            </a:r>
            <a:endParaRPr>
              <a:solidFill>
                <a:srgbClr val="000000"/>
              </a:solidFill>
              <a:latin typeface="Arial"/>
              <a:ea typeface="Arial"/>
              <a:cs typeface="Arial"/>
              <a:sym typeface="Arial"/>
            </a:endParaRPr>
          </a:p>
        </p:txBody>
      </p:sp>
      <p:pic>
        <p:nvPicPr>
          <p:cNvPr id="114" name="Google Shape;114;p19"/>
          <p:cNvPicPr preferRelativeResize="0"/>
          <p:nvPr/>
        </p:nvPicPr>
        <p:blipFill>
          <a:blip r:embed="rId3">
            <a:alphaModFix/>
          </a:blip>
          <a:stretch>
            <a:fillRect/>
          </a:stretch>
        </p:blipFill>
        <p:spPr>
          <a:xfrm>
            <a:off x="6960500" y="3390275"/>
            <a:ext cx="1789050" cy="15346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204700"/>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Arial"/>
                <a:ea typeface="Arial"/>
                <a:cs typeface="Arial"/>
                <a:sym typeface="Arial"/>
              </a:rPr>
              <a:t>Results</a:t>
            </a:r>
            <a:endParaRPr sz="2400">
              <a:latin typeface="Arial"/>
              <a:ea typeface="Arial"/>
              <a:cs typeface="Arial"/>
              <a:sym typeface="Arial"/>
            </a:endParaRPr>
          </a:p>
        </p:txBody>
      </p:sp>
      <p:sp>
        <p:nvSpPr>
          <p:cNvPr id="120" name="Google Shape;120;p20"/>
          <p:cNvSpPr txBox="1"/>
          <p:nvPr>
            <p:ph idx="1" type="body"/>
          </p:nvPr>
        </p:nvSpPr>
        <p:spPr>
          <a:xfrm>
            <a:off x="353650" y="1129650"/>
            <a:ext cx="8520600" cy="381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Mainly uses requests:</a:t>
            </a:r>
            <a:br>
              <a:rPr lang="en">
                <a:latin typeface="Arial"/>
                <a:ea typeface="Arial"/>
                <a:cs typeface="Arial"/>
                <a:sym typeface="Arial"/>
              </a:rPr>
            </a:br>
            <a:endParaRPr>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Creating New Objects :</a:t>
            </a:r>
            <a:endParaRPr>
              <a:solidFill>
                <a:srgbClr val="000000"/>
              </a:solidFill>
              <a:latin typeface="Arial"/>
              <a:ea typeface="Arial"/>
              <a:cs typeface="Arial"/>
              <a:sym typeface="Arial"/>
            </a:endParaRPr>
          </a:p>
          <a:p>
            <a:pPr indent="-342900" lvl="1" marL="914400" rtl="0" algn="l">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The </a:t>
            </a:r>
            <a:r>
              <a:rPr lang="en" sz="1800">
                <a:solidFill>
                  <a:srgbClr val="000000"/>
                </a:solidFill>
                <a:latin typeface="Arial"/>
                <a:ea typeface="Arial"/>
                <a:cs typeface="Arial"/>
                <a:sym typeface="Arial"/>
              </a:rPr>
              <a:t>individuals  find it hard to describe and design their new objects</a:t>
            </a:r>
            <a:endParaRPr sz="1800">
              <a:solidFill>
                <a:srgbClr val="000000"/>
              </a:solidFill>
              <a:latin typeface="Arial"/>
              <a:ea typeface="Arial"/>
              <a:cs typeface="Arial"/>
              <a:sym typeface="Arial"/>
            </a:endParaRPr>
          </a:p>
          <a:p>
            <a:pPr indent="0" lvl="0" marL="457200" rtl="0" algn="l">
              <a:spcBef>
                <a:spcPts val="1600"/>
              </a:spcBef>
              <a:spcAft>
                <a:spcPts val="0"/>
              </a:spcAft>
              <a:buNone/>
            </a:pPr>
            <a:r>
              <a:rPr lang="en" sz="1400">
                <a:solidFill>
                  <a:srgbClr val="000000"/>
                </a:solidFill>
                <a:latin typeface="Arial"/>
                <a:ea typeface="Arial"/>
                <a:cs typeface="Arial"/>
                <a:sym typeface="Arial"/>
              </a:rPr>
              <a:t>“Our results highlight improvements that are needed for design tools and 3D printing technology in order to support participants' needs for creating object” page 824</a:t>
            </a:r>
            <a:endParaRPr sz="1400">
              <a:solidFill>
                <a:srgbClr val="000000"/>
              </a:solidFill>
              <a:latin typeface="Arial"/>
              <a:ea typeface="Arial"/>
              <a:cs typeface="Arial"/>
              <a:sym typeface="Arial"/>
            </a:endParaRPr>
          </a:p>
          <a:p>
            <a:pPr indent="-342900" lvl="0" marL="457200" rtl="0" algn="l">
              <a:spcBef>
                <a:spcPts val="1600"/>
              </a:spcBef>
              <a:spcAft>
                <a:spcPts val="0"/>
              </a:spcAft>
              <a:buClr>
                <a:srgbClr val="000000"/>
              </a:buClr>
              <a:buSzPts val="1800"/>
              <a:buFont typeface="Arial"/>
              <a:buChar char="●"/>
            </a:pPr>
            <a:r>
              <a:rPr lang="en">
                <a:solidFill>
                  <a:srgbClr val="000000"/>
                </a:solidFill>
                <a:latin typeface="Arial"/>
                <a:ea typeface="Arial"/>
                <a:cs typeface="Arial"/>
                <a:sym typeface="Arial"/>
              </a:rPr>
              <a:t>Many requests included a variety of materials or objects with moving parts which 3D printer is not supporting yet.</a:t>
            </a:r>
            <a:endParaRPr>
              <a:solidFill>
                <a:srgbClr val="000000"/>
              </a:solidFill>
              <a:latin typeface="Arial"/>
              <a:ea typeface="Arial"/>
              <a:cs typeface="Arial"/>
              <a:sym typeface="Arial"/>
            </a:endParaRPr>
          </a:p>
          <a:p>
            <a:pPr indent="0" lvl="0" marL="0" rtl="0" algn="l">
              <a:spcBef>
                <a:spcPts val="1600"/>
              </a:spcBef>
              <a:spcAft>
                <a:spcPts val="0"/>
              </a:spcAft>
              <a:buNone/>
            </a:pPr>
            <a:r>
              <a:rPr lang="en" sz="1400">
                <a:solidFill>
                  <a:srgbClr val="000000"/>
                </a:solidFill>
                <a:latin typeface="Arial"/>
                <a:ea typeface="Arial"/>
                <a:cs typeface="Arial"/>
                <a:sym typeface="Arial"/>
              </a:rPr>
              <a:t>      “While many of these objects are outside the scope of current 3D printing technology” page 823</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400">
              <a:latin typeface="Arial"/>
              <a:ea typeface="Arial"/>
              <a:cs typeface="Arial"/>
              <a:sym typeface="Arial"/>
            </a:endParaRPr>
          </a:p>
          <a:p>
            <a:pPr indent="0" lvl="0" marL="0" rtl="0" algn="l">
              <a:spcBef>
                <a:spcPts val="1600"/>
              </a:spcBef>
              <a:spcAft>
                <a:spcPts val="1600"/>
              </a:spcAft>
              <a:buNone/>
            </a:pPr>
            <a:r>
              <a:t/>
            </a:r>
            <a:endParaRPr sz="1400">
              <a:latin typeface="Arial"/>
              <a:ea typeface="Arial"/>
              <a:cs typeface="Arial"/>
              <a:sym typeface="Arial"/>
            </a:endParaRPr>
          </a:p>
        </p:txBody>
      </p:sp>
      <p:pic>
        <p:nvPicPr>
          <p:cNvPr id="121" name="Google Shape;121;p20"/>
          <p:cNvPicPr preferRelativeResize="0"/>
          <p:nvPr/>
        </p:nvPicPr>
        <p:blipFill>
          <a:blip r:embed="rId3">
            <a:alphaModFix/>
          </a:blip>
          <a:stretch>
            <a:fillRect/>
          </a:stretch>
        </p:blipFill>
        <p:spPr>
          <a:xfrm>
            <a:off x="5898050" y="796675"/>
            <a:ext cx="2040800" cy="784625"/>
          </a:xfrm>
          <a:prstGeom prst="rect">
            <a:avLst/>
          </a:prstGeom>
          <a:noFill/>
          <a:ln>
            <a:noFill/>
          </a:ln>
        </p:spPr>
      </p:pic>
      <p:pic>
        <p:nvPicPr>
          <p:cNvPr id="122" name="Google Shape;122;p20"/>
          <p:cNvPicPr preferRelativeResize="0"/>
          <p:nvPr/>
        </p:nvPicPr>
        <p:blipFill>
          <a:blip r:embed="rId4">
            <a:alphaModFix/>
          </a:blip>
          <a:stretch>
            <a:fillRect/>
          </a:stretch>
        </p:blipFill>
        <p:spPr>
          <a:xfrm>
            <a:off x="3349400" y="581000"/>
            <a:ext cx="2529100" cy="121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270088" y="254775"/>
            <a:ext cx="8520600" cy="707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latin typeface="Arial"/>
                <a:ea typeface="Arial"/>
                <a:cs typeface="Arial"/>
                <a:sym typeface="Arial"/>
              </a:rPr>
              <a:t>Conclusions </a:t>
            </a:r>
            <a:endParaRPr sz="2400">
              <a:latin typeface="Arial"/>
              <a:ea typeface="Arial"/>
              <a:cs typeface="Arial"/>
              <a:sym typeface="Arial"/>
            </a:endParaRPr>
          </a:p>
        </p:txBody>
      </p:sp>
      <p:sp>
        <p:nvSpPr>
          <p:cNvPr id="128" name="Google Shape;128;p21"/>
          <p:cNvSpPr txBox="1"/>
          <p:nvPr>
            <p:ph idx="1" type="body"/>
          </p:nvPr>
        </p:nvSpPr>
        <p:spPr>
          <a:xfrm>
            <a:off x="353313" y="1280300"/>
            <a:ext cx="8520600" cy="3302700"/>
          </a:xfrm>
          <a:prstGeom prst="rect">
            <a:avLst/>
          </a:prstGeom>
        </p:spPr>
        <p:txBody>
          <a:bodyPr anchorCtr="0" anchor="t" bIns="91425" lIns="91425" spcFirstLastPara="1" rIns="91425" wrap="square" tIns="91425">
            <a:noAutofit/>
          </a:bodyPr>
          <a:lstStyle/>
          <a:p>
            <a:pPr indent="-342900" lvl="0" marL="457200" rtl="0" algn="l">
              <a:lnSpc>
                <a:spcPct val="128571"/>
              </a:lnSpc>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Most of the user requests were focused on existing products (fix or duplicate).</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Nowadays 3D printers can not provide the </a:t>
            </a:r>
            <a:r>
              <a:rPr lang="en">
                <a:solidFill>
                  <a:srgbClr val="0E101A"/>
                </a:solidFill>
                <a:latin typeface="Arial"/>
                <a:ea typeface="Arial"/>
                <a:cs typeface="Arial"/>
                <a:sym typeface="Arial"/>
              </a:rPr>
              <a:t>ordinary</a:t>
            </a:r>
            <a:r>
              <a:rPr lang="en">
                <a:solidFill>
                  <a:srgbClr val="000000"/>
                </a:solidFill>
                <a:latin typeface="Arial"/>
                <a:ea typeface="Arial"/>
                <a:cs typeface="Arial"/>
                <a:sym typeface="Arial"/>
              </a:rPr>
              <a:t> individual’s requirements.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There is a need for easier 3D design tools.</a:t>
            </a:r>
            <a:br>
              <a:rPr lang="en">
                <a:solidFill>
                  <a:srgbClr val="000000"/>
                </a:solidFill>
                <a:latin typeface="Arial"/>
                <a:ea typeface="Arial"/>
                <a:cs typeface="Arial"/>
                <a:sym typeface="Arial"/>
              </a:rPr>
            </a:br>
            <a:endParaRPr>
              <a:solidFill>
                <a:srgbClr val="000000"/>
              </a:solidFill>
              <a:latin typeface="Arial"/>
              <a:ea typeface="Arial"/>
              <a:cs typeface="Arial"/>
              <a:sym typeface="Arial"/>
            </a:endParaRPr>
          </a:p>
          <a:p>
            <a:pPr indent="-342900" lvl="0" marL="457200" rtl="0" algn="l">
              <a:spcBef>
                <a:spcPts val="0"/>
              </a:spcBef>
              <a:spcAft>
                <a:spcPts val="0"/>
              </a:spcAft>
              <a:buClr>
                <a:srgbClr val="000000"/>
              </a:buClr>
              <a:buSzPts val="1800"/>
              <a:buFont typeface="Arial"/>
              <a:buChar char="●"/>
            </a:pPr>
            <a:r>
              <a:rPr lang="en">
                <a:solidFill>
                  <a:srgbClr val="000000"/>
                </a:solidFill>
                <a:latin typeface="Arial"/>
                <a:ea typeface="Arial"/>
                <a:cs typeface="Arial"/>
                <a:sym typeface="Arial"/>
              </a:rPr>
              <a:t>There is a need for research with real 3D printers.</a:t>
            </a:r>
            <a:endParaRPr>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